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81" r:id="rId4"/>
    <p:sldId id="259" r:id="rId5"/>
    <p:sldId id="260" r:id="rId6"/>
    <p:sldId id="261" r:id="rId7"/>
    <p:sldId id="262" r:id="rId8"/>
    <p:sldId id="263" r:id="rId9"/>
    <p:sldId id="264" r:id="rId10"/>
    <p:sldId id="278" r:id="rId11"/>
    <p:sldId id="265" r:id="rId12"/>
    <p:sldId id="279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80" r:id="rId22"/>
    <p:sldId id="282" r:id="rId23"/>
    <p:sldId id="274" r:id="rId24"/>
    <p:sldId id="275" r:id="rId25"/>
    <p:sldId id="276" r:id="rId26"/>
    <p:sldId id="27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$/GB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SATA</c:v>
                </c:pt>
                <c:pt idx="1">
                  <c:v>SSD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7.5000000000000011E-2</c:v>
                </c:pt>
                <c:pt idx="1">
                  <c:v>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576256"/>
        <c:axId val="36582144"/>
      </c:barChart>
      <c:catAx>
        <c:axId val="36576256"/>
        <c:scaling>
          <c:orientation val="minMax"/>
        </c:scaling>
        <c:delete val="0"/>
        <c:axPos val="l"/>
        <c:majorTickMark val="out"/>
        <c:minorTickMark val="none"/>
        <c:tickLblPos val="nextTo"/>
        <c:crossAx val="36582144"/>
        <c:crosses val="autoZero"/>
        <c:auto val="1"/>
        <c:lblAlgn val="ctr"/>
        <c:lblOffset val="100"/>
        <c:noMultiLvlLbl val="0"/>
      </c:catAx>
      <c:valAx>
        <c:axId val="3658214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6576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D5287-EAB3-4D90-B89D-D14B71865ED3}" type="datetimeFigureOut">
              <a:rPr lang="en-US" smtClean="0"/>
              <a:t>7/25/2011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7F99A-C7D2-4F9E-ABF5-411F5DC5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13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the page is actually in memory twice. </a:t>
            </a:r>
            <a:r>
              <a:rPr lang="en-US" dirty="0" err="1" smtClean="0"/>
              <a:t>Mmaped</a:t>
            </a:r>
            <a:r>
              <a:rPr lang="en-US" baseline="0" dirty="0" smtClean="0"/>
              <a:t> files fix this, but it’s beyond the scope of this discussion.</a:t>
            </a:r>
          </a:p>
          <a:p>
            <a:r>
              <a:rPr lang="en-US" baseline="0" dirty="0" smtClean="0"/>
              <a:t>Also this is why read performance on a lot of memory only </a:t>
            </a:r>
            <a:r>
              <a:rPr lang="en-US" baseline="0" dirty="0" err="1" smtClean="0"/>
              <a:t>NoSQL</a:t>
            </a:r>
            <a:r>
              <a:rPr lang="en-US" baseline="0" dirty="0" smtClean="0"/>
              <a:t> databases beats disk-backed SQL. Duh.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65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Newer </a:t>
            </a:r>
            <a:r>
              <a:rPr lang="en-US" dirty="0" err="1" smtClean="0"/>
              <a:t>intel</a:t>
            </a:r>
            <a:r>
              <a:rPr lang="en-US" dirty="0" smtClean="0"/>
              <a:t> chips have the </a:t>
            </a:r>
            <a:r>
              <a:rPr lang="en-US" dirty="0" err="1" smtClean="0"/>
              <a:t>northbridge</a:t>
            </a:r>
            <a:r>
              <a:rPr lang="en-US" dirty="0" smtClean="0"/>
              <a:t> controller on-die. Southbridge</a:t>
            </a:r>
            <a:r>
              <a:rPr lang="en-US" baseline="0" dirty="0" smtClean="0"/>
              <a:t> bandwidth is usually &lt;= 10GB/sec, and you are sharing this with other customers’ network and disk I/O. That, and you may be sharing drive spindles.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649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EBS lies about the result of </a:t>
            </a:r>
            <a:r>
              <a:rPr lang="en-US" dirty="0" err="1" smtClean="0"/>
              <a:t>fsync</a:t>
            </a:r>
            <a:r>
              <a:rPr lang="en-US" dirty="0" smtClean="0"/>
              <a:t>.</a:t>
            </a:r>
            <a:r>
              <a:rPr lang="en-US" baseline="0" dirty="0" smtClean="0"/>
              <a:t> This is why </a:t>
            </a:r>
            <a:r>
              <a:rPr lang="en-US" baseline="0" dirty="0" err="1" smtClean="0"/>
              <a:t>Reddit</a:t>
            </a:r>
            <a:r>
              <a:rPr lang="en-US" baseline="0" dirty="0" smtClean="0"/>
              <a:t> is down all the time. You have been warned.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904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EBS lies about the result of </a:t>
            </a:r>
            <a:r>
              <a:rPr lang="en-US" dirty="0" err="1" smtClean="0"/>
              <a:t>fsync</a:t>
            </a:r>
            <a:r>
              <a:rPr lang="en-US" dirty="0" smtClean="0"/>
              <a:t>.</a:t>
            </a:r>
            <a:r>
              <a:rPr lang="en-US" baseline="0" dirty="0" smtClean="0"/>
              <a:t> This is why </a:t>
            </a:r>
            <a:r>
              <a:rPr lang="en-US" baseline="0" dirty="0" err="1" smtClean="0"/>
              <a:t>Reddit</a:t>
            </a:r>
            <a:r>
              <a:rPr lang="en-US" baseline="0" dirty="0" smtClean="0"/>
              <a:t> is down all the time. You have been warned.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90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89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Equate 100 nanoseconds to about 100 seconds. Then 10</a:t>
            </a:r>
            <a:r>
              <a:rPr lang="en-US" baseline="0" dirty="0" smtClean="0"/>
              <a:t> milliseconds is about 3 months.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02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where a lot of </a:t>
            </a:r>
            <a:r>
              <a:rPr lang="en-US" dirty="0" err="1" smtClean="0"/>
              <a:t>NoSQL</a:t>
            </a:r>
            <a:r>
              <a:rPr lang="en-US" baseline="0" dirty="0" smtClean="0"/>
              <a:t> databases get their performance, but more on that in a few minutes.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43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threads that wake up every now and then to flush</a:t>
            </a:r>
            <a:r>
              <a:rPr lang="en-US" baseline="0" dirty="0" smtClean="0"/>
              <a:t> pages to disk.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01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Fsync</a:t>
            </a:r>
            <a:r>
              <a:rPr lang="en-US" dirty="0" smtClean="0"/>
              <a:t> blocks until the data has been written to disk.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6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a battery-backed RAID controller, </a:t>
            </a:r>
            <a:r>
              <a:rPr lang="en-US" dirty="0" err="1" smtClean="0"/>
              <a:t>fsync</a:t>
            </a:r>
            <a:r>
              <a:rPr lang="en-US" dirty="0" smtClean="0"/>
              <a:t> can return very quickly with little risk of data loss.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29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</a:t>
            </a:r>
            <a:r>
              <a:rPr lang="en-US" baseline="0" dirty="0" smtClean="0"/>
              <a:t> need to dive into your vendor’s control tool to find this out.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18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VMWare</a:t>
            </a:r>
            <a:r>
              <a:rPr lang="en-US" dirty="0" smtClean="0"/>
              <a:t> server is</a:t>
            </a:r>
            <a:r>
              <a:rPr lang="en-US" baseline="0" dirty="0" smtClean="0"/>
              <a:t> faithful to </a:t>
            </a:r>
            <a:r>
              <a:rPr lang="en-US" baseline="0" dirty="0" err="1" smtClean="0"/>
              <a:t>fsync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VMWare</a:t>
            </a:r>
            <a:r>
              <a:rPr lang="en-US" baseline="0" dirty="0" smtClean="0"/>
              <a:t> workstation is not. </a:t>
            </a:r>
            <a:r>
              <a:rPr lang="en-US" baseline="0" dirty="0" err="1" smtClean="0"/>
              <a:t>Xen</a:t>
            </a:r>
            <a:r>
              <a:rPr lang="en-US" baseline="0" dirty="0" smtClean="0"/>
              <a:t> usually queues I/O requests after they have been issued. The point is that you have no way of knowing. Your visibility of what happens to your data after you write or </a:t>
            </a:r>
            <a:r>
              <a:rPr lang="en-US" baseline="0" dirty="0" err="1" smtClean="0"/>
              <a:t>fsync</a:t>
            </a:r>
            <a:r>
              <a:rPr lang="en-US" baseline="0" dirty="0" smtClean="0"/>
              <a:t> ends at the hypervisor.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7F99A-C7D2-4F9E-ABF5-411F5DC5A9F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23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4A783-C8ED-4C3E-9630-017AC8288660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D0F51-A0DE-40A5-A9F1-EB3F4D2DB4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jdziub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teddziuba.com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Not proprietary or confidential. In fact, you’re risking a career by listening to me.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71495" y="1676400"/>
            <a:ext cx="720101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What Every Data Programmer </a:t>
            </a:r>
          </a:p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Needs to Know about Disks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15621" y="4258270"/>
            <a:ext cx="21127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Ted </a:t>
            </a:r>
            <a:r>
              <a:rPr lang="en-US" dirty="0" err="1" smtClean="0"/>
              <a:t>Dziuba</a:t>
            </a:r>
            <a:endParaRPr lang="en-US" dirty="0" smtClean="0"/>
          </a:p>
          <a:p>
            <a:pPr algn="ctr"/>
            <a:r>
              <a:rPr lang="en-US" dirty="0" smtClean="0"/>
              <a:t>@</a:t>
            </a:r>
            <a:r>
              <a:rPr lang="en-US" dirty="0" err="1" smtClean="0"/>
              <a:t>dozba</a:t>
            </a:r>
            <a:endParaRPr lang="en-US" dirty="0" smtClean="0"/>
          </a:p>
          <a:p>
            <a:pPr algn="ctr"/>
            <a:r>
              <a:rPr lang="en-US" dirty="0" smtClean="0">
                <a:hlinkClick r:id="rId2"/>
              </a:rPr>
              <a:t>tjdziuba@gmail.com</a:t>
            </a: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298269" y="3200400"/>
            <a:ext cx="454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OSCON Data – July, 2011 - Portland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68716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Aside: Stick your finger in the Linux Page Cache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14400" y="4535017"/>
            <a:ext cx="7158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Clear your page cache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echo 1 &gt; /proc/sys/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drop_caches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14400" y="2106052"/>
            <a:ext cx="5352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Dirty pages: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grep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–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“dirty” /proc/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meminfo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14400" y="1307068"/>
            <a:ext cx="7404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Pre-Linux 2.6 used “</a:t>
            </a:r>
            <a:r>
              <a:rPr lang="en-US" dirty="0" err="1" smtClean="0"/>
              <a:t>pdflush</a:t>
            </a:r>
            <a:r>
              <a:rPr lang="en-US" dirty="0" smtClean="0"/>
              <a:t>”, now per-Backing Device Info (BDI) flush threads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914400" y="2905036"/>
            <a:ext cx="75582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/proc/sys/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/>
              <a:t>Love: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dirty_expire_centisecs</a:t>
            </a:r>
            <a:r>
              <a:rPr lang="en-US" dirty="0" smtClean="0"/>
              <a:t> : flush old dirty pages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dirty_ratio</a:t>
            </a:r>
            <a:r>
              <a:rPr lang="en-US" dirty="0" smtClean="0"/>
              <a:t>: flush after some percent of memory is used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dirty_writeback_centisecs</a:t>
            </a:r>
            <a:r>
              <a:rPr lang="en-US" dirty="0" smtClean="0"/>
              <a:t>: how often to wake up and start flushing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914400" y="5334000"/>
            <a:ext cx="5574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Crusty </a:t>
            </a:r>
            <a:r>
              <a:rPr lang="en-US" dirty="0" err="1" smtClean="0"/>
              <a:t>sysadmin’s</a:t>
            </a:r>
            <a:r>
              <a:rPr lang="en-US" dirty="0" smtClean="0"/>
              <a:t> hail-Mary pass: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sync; sync; sync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3826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Fsync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force a flush to disk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8927" y="1524000"/>
            <a:ext cx="6526146" cy="175432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 = open(“/home/ted/nosql_database.csv”, “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wb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”)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(key)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(“,”)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(value)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os.fsync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f.fileno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f.close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37"/>
          <p:cNvGrpSpPr/>
          <p:nvPr/>
        </p:nvGrpSpPr>
        <p:grpSpPr>
          <a:xfrm>
            <a:off x="1181100" y="4191000"/>
            <a:ext cx="6781800" cy="1066800"/>
            <a:chOff x="1181100" y="3543300"/>
            <a:chExt cx="6781800" cy="1066800"/>
          </a:xfrm>
        </p:grpSpPr>
        <p:grpSp>
          <p:nvGrpSpPr>
            <p:cNvPr id="3" name="Group 24"/>
            <p:cNvGrpSpPr/>
            <p:nvPr/>
          </p:nvGrpSpPr>
          <p:grpSpPr>
            <a:xfrm>
              <a:off x="1181100" y="3543300"/>
              <a:ext cx="6781800" cy="1066800"/>
              <a:chOff x="533400" y="3543300"/>
              <a:chExt cx="6781800" cy="1066800"/>
            </a:xfrm>
          </p:grpSpPr>
          <p:grpSp>
            <p:nvGrpSpPr>
              <p:cNvPr id="5" name="Group 11"/>
              <p:cNvGrpSpPr/>
              <p:nvPr/>
            </p:nvGrpSpPr>
            <p:grpSpPr>
              <a:xfrm>
                <a:off x="5334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574031" y="3601135"/>
                  <a:ext cx="756938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u</a:t>
                  </a:r>
                  <a:r>
                    <a:rPr lang="en-US" dirty="0" smtClean="0"/>
                    <a:t>ser</a:t>
                  </a:r>
                </a:p>
                <a:p>
                  <a:pPr algn="ctr"/>
                  <a:r>
                    <a:rPr lang="en-US" dirty="0" smtClean="0"/>
                    <a:t>buffer</a:t>
                  </a:r>
                  <a:endParaRPr lang="en-US" dirty="0"/>
                </a:p>
              </p:txBody>
            </p:sp>
          </p:grpSp>
          <p:grpSp>
            <p:nvGrpSpPr>
              <p:cNvPr id="6" name="Group 12"/>
              <p:cNvGrpSpPr/>
              <p:nvPr/>
            </p:nvGrpSpPr>
            <p:grpSpPr>
              <a:xfrm>
                <a:off x="22352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4" name="Rectangle 13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89420" y="3601135"/>
                  <a:ext cx="726161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p</a:t>
                  </a:r>
                  <a:r>
                    <a:rPr lang="en-US" dirty="0" smtClean="0"/>
                    <a:t>age</a:t>
                  </a:r>
                </a:p>
                <a:p>
                  <a:pPr algn="ctr"/>
                  <a:r>
                    <a:rPr lang="en-US" dirty="0" smtClean="0"/>
                    <a:t>cache</a:t>
                  </a:r>
                  <a:endParaRPr lang="en-US" dirty="0"/>
                </a:p>
              </p:txBody>
            </p:sp>
          </p:grpSp>
          <p:grpSp>
            <p:nvGrpSpPr>
              <p:cNvPr id="8" name="Group 18"/>
              <p:cNvGrpSpPr/>
              <p:nvPr/>
            </p:nvGrpSpPr>
            <p:grpSpPr>
              <a:xfrm>
                <a:off x="3937000" y="3619500"/>
                <a:ext cx="1447800" cy="914400"/>
                <a:chOff x="533400" y="3429000"/>
                <a:chExt cx="1447800" cy="914400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533400" y="3429000"/>
                  <a:ext cx="1447800" cy="9144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707983" y="3563035"/>
                  <a:ext cx="109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Disk</a:t>
                  </a:r>
                </a:p>
                <a:p>
                  <a:pPr algn="ctr"/>
                  <a:r>
                    <a:rPr lang="en-US" dirty="0" smtClean="0"/>
                    <a:t>controller</a:t>
                  </a:r>
                  <a:endParaRPr lang="en-US" dirty="0"/>
                </a:p>
              </p:txBody>
            </p:sp>
          </p:grpSp>
          <p:grpSp>
            <p:nvGrpSpPr>
              <p:cNvPr id="12" name="Group 23"/>
              <p:cNvGrpSpPr/>
              <p:nvPr/>
            </p:nvGrpSpPr>
            <p:grpSpPr>
              <a:xfrm>
                <a:off x="6248400" y="3543300"/>
                <a:ext cx="1066800" cy="1066800"/>
                <a:chOff x="6248400" y="3733800"/>
                <a:chExt cx="1066800" cy="1066800"/>
              </a:xfrm>
            </p:grpSpPr>
            <p:sp>
              <p:nvSpPr>
                <p:cNvPr id="22" name="Oval 21"/>
                <p:cNvSpPr/>
                <p:nvPr/>
              </p:nvSpPr>
              <p:spPr>
                <a:xfrm>
                  <a:off x="6248400" y="3733800"/>
                  <a:ext cx="1066800" cy="1066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376016" y="4082534"/>
                  <a:ext cx="8115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platter</a:t>
                  </a:r>
                  <a:endParaRPr lang="en-US" dirty="0"/>
                </a:p>
              </p:txBody>
            </p:sp>
          </p:grpSp>
        </p:grpSp>
        <p:cxnSp>
          <p:nvCxnSpPr>
            <p:cNvPr id="29" name="Straight Arrow Connector 28"/>
            <p:cNvCxnSpPr/>
            <p:nvPr/>
          </p:nvCxnSpPr>
          <p:spPr>
            <a:xfrm>
              <a:off x="20574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37338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960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0800000">
              <a:off x="6019801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0800000">
              <a:off x="3733800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>
              <a:off x="2057400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1142343" y="5867400"/>
            <a:ext cx="6859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Also note, </a:t>
            </a:r>
            <a:r>
              <a:rPr lang="en-US" dirty="0" err="1" smtClean="0"/>
              <a:t>fsync</a:t>
            </a:r>
            <a:r>
              <a:rPr lang="en-US" dirty="0" smtClean="0"/>
              <a:t>() has a cousin, </a:t>
            </a:r>
            <a:r>
              <a:rPr lang="en-US" dirty="0" err="1" smtClean="0"/>
              <a:t>fdatasync</a:t>
            </a:r>
            <a:r>
              <a:rPr lang="en-US" dirty="0" smtClean="0"/>
              <a:t>() that does not sync metadata.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50305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Aside: point and laugh at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MongoDB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43000" y="1459468"/>
            <a:ext cx="2766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Mongo’s</a:t>
            </a:r>
            <a:r>
              <a:rPr lang="en-US" dirty="0" smtClean="0"/>
              <a:t> “</a:t>
            </a:r>
            <a:r>
              <a:rPr lang="en-US" dirty="0" err="1" smtClean="0"/>
              <a:t>fsync</a:t>
            </a:r>
            <a:r>
              <a:rPr lang="en-US" dirty="0" smtClean="0"/>
              <a:t>” command: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1143000" y="2368034"/>
            <a:ext cx="5561138" cy="1131332"/>
            <a:chOff x="1143000" y="1981200"/>
            <a:chExt cx="5561138" cy="1131332"/>
          </a:xfrm>
        </p:grpSpPr>
        <p:sp>
          <p:nvSpPr>
            <p:cNvPr id="26" name="TextBox 25"/>
            <p:cNvSpPr txBox="1"/>
            <p:nvPr/>
          </p:nvSpPr>
          <p:spPr>
            <a:xfrm>
              <a:off x="1143000" y="1981200"/>
              <a:ext cx="55611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urier New" pitchFamily="49" charset="0"/>
                  <a:cs typeface="Courier New" pitchFamily="49" charset="0"/>
                </a:rPr>
                <a:t>&gt; </a:t>
              </a:r>
              <a:r>
                <a:rPr lang="en-US" dirty="0" err="1" smtClean="0">
                  <a:latin typeface="Courier New" pitchFamily="49" charset="0"/>
                  <a:cs typeface="Courier New" pitchFamily="49" charset="0"/>
                </a:rPr>
                <a:t>db.runCommand</a:t>
              </a:r>
              <a:r>
                <a:rPr lang="en-US" dirty="0" smtClean="0">
                  <a:latin typeface="Courier New" pitchFamily="49" charset="0"/>
                  <a:cs typeface="Courier New" pitchFamily="49" charset="0"/>
                </a:rPr>
                <a:t>({fsync:1,</a:t>
              </a:r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async:true</a:t>
              </a:r>
              <a:r>
                <a:rPr lang="en-US" dirty="0" smtClean="0">
                  <a:latin typeface="Courier New" pitchFamily="49" charset="0"/>
                  <a:cs typeface="Courier New" pitchFamily="49" charset="0"/>
                </a:rPr>
                <a:t>}); 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rot="16200000" flipV="1">
              <a:off x="5486400" y="2438400"/>
              <a:ext cx="381000" cy="2286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5658046" y="2743200"/>
              <a:ext cx="5903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wat</a:t>
              </a:r>
              <a:r>
                <a:rPr lang="en-US" dirty="0" smtClean="0"/>
                <a:t>.</a:t>
              </a:r>
              <a:endParaRPr lang="en-US" dirty="0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143000" y="4038600"/>
            <a:ext cx="63954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Also supports “journaling”, like a WAL in the SQL world, however…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It only </a:t>
            </a:r>
            <a:r>
              <a:rPr lang="en-US" dirty="0" err="1" smtClean="0"/>
              <a:t>fsyncs</a:t>
            </a:r>
            <a:r>
              <a:rPr lang="en-US" dirty="0" smtClean="0"/>
              <a:t>() the journal every 100ms…”for performance”.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It’s not enabled by default.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2408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Fsync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bitter lies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8927" y="1524000"/>
            <a:ext cx="6526146" cy="175432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 = open(“/home/ted/nosql_database.csv”, “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wb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”)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(key)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(“,”)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(value)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os.fsync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f.fileno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f.close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37"/>
          <p:cNvGrpSpPr/>
          <p:nvPr/>
        </p:nvGrpSpPr>
        <p:grpSpPr>
          <a:xfrm>
            <a:off x="1181100" y="4191000"/>
            <a:ext cx="6781800" cy="1066800"/>
            <a:chOff x="1181100" y="3543300"/>
            <a:chExt cx="6781800" cy="1066800"/>
          </a:xfrm>
        </p:grpSpPr>
        <p:grpSp>
          <p:nvGrpSpPr>
            <p:cNvPr id="3" name="Group 24"/>
            <p:cNvGrpSpPr/>
            <p:nvPr/>
          </p:nvGrpSpPr>
          <p:grpSpPr>
            <a:xfrm>
              <a:off x="1181100" y="3543300"/>
              <a:ext cx="6781800" cy="1066800"/>
              <a:chOff x="533400" y="3543300"/>
              <a:chExt cx="6781800" cy="1066800"/>
            </a:xfrm>
          </p:grpSpPr>
          <p:grpSp>
            <p:nvGrpSpPr>
              <p:cNvPr id="5" name="Group 11"/>
              <p:cNvGrpSpPr/>
              <p:nvPr/>
            </p:nvGrpSpPr>
            <p:grpSpPr>
              <a:xfrm>
                <a:off x="5334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  <a:ln>
                  <a:solidFill>
                    <a:schemeClr val="tx1">
                      <a:alpha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574031" y="3601135"/>
                  <a:ext cx="756938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u</a:t>
                  </a:r>
                  <a:r>
                    <a:rPr lang="en-US" dirty="0" smtClean="0"/>
                    <a:t>ser</a:t>
                  </a:r>
                </a:p>
                <a:p>
                  <a:pPr algn="ctr"/>
                  <a:r>
                    <a:rPr lang="en-US" dirty="0" smtClean="0"/>
                    <a:t>buffer</a:t>
                  </a:r>
                  <a:endParaRPr lang="en-US" dirty="0"/>
                </a:p>
              </p:txBody>
            </p:sp>
          </p:grpSp>
          <p:grpSp>
            <p:nvGrpSpPr>
              <p:cNvPr id="6" name="Group 12"/>
              <p:cNvGrpSpPr/>
              <p:nvPr/>
            </p:nvGrpSpPr>
            <p:grpSpPr>
              <a:xfrm>
                <a:off x="22352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4" name="Rectangle 13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89420" y="3601135"/>
                  <a:ext cx="726161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p</a:t>
                  </a:r>
                  <a:r>
                    <a:rPr lang="en-US" dirty="0" smtClean="0"/>
                    <a:t>age</a:t>
                  </a:r>
                </a:p>
                <a:p>
                  <a:pPr algn="ctr"/>
                  <a:r>
                    <a:rPr lang="en-US" dirty="0" smtClean="0"/>
                    <a:t>cache</a:t>
                  </a:r>
                  <a:endParaRPr lang="en-US" dirty="0"/>
                </a:p>
              </p:txBody>
            </p:sp>
          </p:grpSp>
          <p:grpSp>
            <p:nvGrpSpPr>
              <p:cNvPr id="8" name="Group 18"/>
              <p:cNvGrpSpPr/>
              <p:nvPr/>
            </p:nvGrpSpPr>
            <p:grpSpPr>
              <a:xfrm>
                <a:off x="3937000" y="3619500"/>
                <a:ext cx="1447800" cy="914400"/>
                <a:chOff x="533400" y="3429000"/>
                <a:chExt cx="1447800" cy="914400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533400" y="3429000"/>
                  <a:ext cx="1447800" cy="9144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707983" y="3563035"/>
                  <a:ext cx="109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Disk</a:t>
                  </a:r>
                </a:p>
                <a:p>
                  <a:pPr algn="ctr"/>
                  <a:r>
                    <a:rPr lang="en-US" dirty="0" smtClean="0"/>
                    <a:t>controller</a:t>
                  </a:r>
                  <a:endParaRPr lang="en-US" dirty="0"/>
                </a:p>
              </p:txBody>
            </p:sp>
          </p:grpSp>
          <p:grpSp>
            <p:nvGrpSpPr>
              <p:cNvPr id="12" name="Group 23"/>
              <p:cNvGrpSpPr/>
              <p:nvPr/>
            </p:nvGrpSpPr>
            <p:grpSpPr>
              <a:xfrm>
                <a:off x="6248400" y="3543300"/>
                <a:ext cx="1066800" cy="1066800"/>
                <a:chOff x="6248400" y="3733800"/>
                <a:chExt cx="1066800" cy="1066800"/>
              </a:xfrm>
            </p:grpSpPr>
            <p:sp>
              <p:nvSpPr>
                <p:cNvPr id="22" name="Oval 21"/>
                <p:cNvSpPr/>
                <p:nvPr/>
              </p:nvSpPr>
              <p:spPr>
                <a:xfrm>
                  <a:off x="6248400" y="3733800"/>
                  <a:ext cx="1066800" cy="1066800"/>
                </a:xfrm>
                <a:prstGeom prst="ellipse">
                  <a:avLst/>
                </a:prstGeom>
                <a:noFill/>
                <a:ln>
                  <a:solidFill>
                    <a:schemeClr val="tx1">
                      <a:alpha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376016" y="4082534"/>
                  <a:ext cx="8115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platter</a:t>
                  </a:r>
                  <a:endParaRPr lang="en-US" dirty="0"/>
                </a:p>
              </p:txBody>
            </p:sp>
          </p:grpSp>
        </p:grpSp>
        <p:cxnSp>
          <p:nvCxnSpPr>
            <p:cNvPr id="29" name="Straight Arrow Connector 28"/>
            <p:cNvCxnSpPr/>
            <p:nvPr/>
          </p:nvCxnSpPr>
          <p:spPr>
            <a:xfrm>
              <a:off x="20574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1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37338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960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1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0800000">
              <a:off x="6019801" y="4267200"/>
              <a:ext cx="838200" cy="1588"/>
            </a:xfrm>
            <a:prstGeom prst="straightConnector1">
              <a:avLst/>
            </a:prstGeom>
            <a:ln w="25400">
              <a:solidFill>
                <a:schemeClr val="tx1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0800000">
              <a:off x="3733800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>
              <a:off x="2057400" y="4267200"/>
              <a:ext cx="838200" cy="1588"/>
            </a:xfrm>
            <a:prstGeom prst="straightConnector1">
              <a:avLst/>
            </a:prstGeom>
            <a:ln w="25400">
              <a:solidFill>
                <a:schemeClr val="tx1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Rectangle 25"/>
          <p:cNvSpPr/>
          <p:nvPr/>
        </p:nvSpPr>
        <p:spPr>
          <a:xfrm>
            <a:off x="2590800" y="3962400"/>
            <a:ext cx="3733800" cy="1600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924501" y="5943600"/>
            <a:ext cx="3295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/>
              <a:t>Drives will lie to you.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2408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Fsync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bitter lies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12"/>
          <p:cNvGrpSpPr/>
          <p:nvPr/>
        </p:nvGrpSpPr>
        <p:grpSpPr>
          <a:xfrm>
            <a:off x="1066800" y="1295400"/>
            <a:ext cx="1143000" cy="1219200"/>
            <a:chOff x="533400" y="3429000"/>
            <a:chExt cx="1143000" cy="1219200"/>
          </a:xfrm>
        </p:grpSpPr>
        <p:sp>
          <p:nvSpPr>
            <p:cNvPr id="14" name="Rectangle 13"/>
            <p:cNvSpPr/>
            <p:nvPr/>
          </p:nvSpPr>
          <p:spPr>
            <a:xfrm>
              <a:off x="533400" y="3429000"/>
              <a:ext cx="1143000" cy="1219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21639" y="3697069"/>
              <a:ext cx="72616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</a:t>
              </a:r>
              <a:r>
                <a:rPr lang="en-US" dirty="0" smtClean="0"/>
                <a:t>age</a:t>
              </a:r>
            </a:p>
            <a:p>
              <a:pPr algn="ctr"/>
              <a:r>
                <a:rPr lang="en-US" dirty="0" smtClean="0"/>
                <a:t>cache</a:t>
              </a:r>
              <a:endParaRPr lang="en-US" dirty="0"/>
            </a:p>
          </p:txBody>
        </p:sp>
      </p:grpSp>
      <p:grpSp>
        <p:nvGrpSpPr>
          <p:cNvPr id="8" name="Group 18"/>
          <p:cNvGrpSpPr/>
          <p:nvPr/>
        </p:nvGrpSpPr>
        <p:grpSpPr>
          <a:xfrm>
            <a:off x="3048000" y="1295400"/>
            <a:ext cx="1879600" cy="1219200"/>
            <a:chOff x="914400" y="3390900"/>
            <a:chExt cx="1879600" cy="1219200"/>
          </a:xfrm>
        </p:grpSpPr>
        <p:sp>
          <p:nvSpPr>
            <p:cNvPr id="20" name="Rectangle 19"/>
            <p:cNvSpPr/>
            <p:nvPr/>
          </p:nvSpPr>
          <p:spPr>
            <a:xfrm>
              <a:off x="914400" y="3390900"/>
              <a:ext cx="1879600" cy="1219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542966" y="3619500"/>
              <a:ext cx="109863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Disk</a:t>
              </a:r>
            </a:p>
            <a:p>
              <a:pPr algn="ctr"/>
              <a:r>
                <a:rPr lang="en-US" dirty="0" smtClean="0"/>
                <a:t>controller</a:t>
              </a:r>
              <a:endParaRPr lang="en-US" dirty="0"/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>
            <a:off x="2209800" y="15240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>
            <a:off x="2209800" y="19812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048000" y="1295400"/>
            <a:ext cx="533400" cy="12192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886168" y="2819400"/>
            <a:ext cx="14478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…it’s a cache!</a:t>
            </a:r>
            <a:endParaRPr lang="en-US" dirty="0"/>
          </a:p>
        </p:txBody>
      </p:sp>
      <p:cxnSp>
        <p:nvCxnSpPr>
          <p:cNvPr id="38" name="Shape 37"/>
          <p:cNvCxnSpPr>
            <a:stCxn id="33" idx="1"/>
            <a:endCxn id="28" idx="2"/>
          </p:cNvCxnSpPr>
          <p:nvPr/>
        </p:nvCxnSpPr>
        <p:spPr>
          <a:xfrm rot="10800000">
            <a:off x="3314700" y="2514600"/>
            <a:ext cx="571468" cy="489466"/>
          </a:xfrm>
          <a:prstGeom prst="bentConnector2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352722" y="3741003"/>
            <a:ext cx="643855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Two types of caches: </a:t>
            </a:r>
            <a:r>
              <a:rPr lang="en-US" sz="2400" dirty="0" err="1" smtClean="0"/>
              <a:t>write</a:t>
            </a:r>
            <a:r>
              <a:rPr lang="en-US" sz="2400" i="1" dirty="0" err="1" smtClean="0"/>
              <a:t>through</a:t>
            </a:r>
            <a:r>
              <a:rPr lang="en-US" sz="2400" dirty="0" smtClean="0"/>
              <a:t> and </a:t>
            </a:r>
            <a:r>
              <a:rPr lang="en-US" sz="2400" dirty="0" err="1" smtClean="0"/>
              <a:t>write</a:t>
            </a:r>
            <a:r>
              <a:rPr lang="en-US" sz="2400" i="1" dirty="0" err="1" smtClean="0"/>
              <a:t>back</a:t>
            </a:r>
            <a:endParaRPr lang="en-US" sz="2400" i="1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Write</a:t>
            </a:r>
            <a:r>
              <a:rPr lang="en-US" sz="2400" i="1" dirty="0" err="1" smtClean="0"/>
              <a:t>back</a:t>
            </a:r>
            <a:r>
              <a:rPr lang="en-US" sz="2400" dirty="0" smtClean="0"/>
              <a:t> is the demon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i="1" dirty="0" smtClean="0"/>
          </a:p>
          <a:p>
            <a:pPr>
              <a:buFont typeface="Arial" pitchFamily="34" charset="0"/>
              <a:buChar char="•"/>
            </a:pPr>
            <a:endParaRPr lang="en-US" sz="2400" i="1" dirty="0"/>
          </a:p>
        </p:txBody>
      </p:sp>
      <p:grpSp>
        <p:nvGrpSpPr>
          <p:cNvPr id="51" name="Group 50"/>
          <p:cNvGrpSpPr/>
          <p:nvPr/>
        </p:nvGrpSpPr>
        <p:grpSpPr>
          <a:xfrm>
            <a:off x="5791200" y="1295400"/>
            <a:ext cx="1905000" cy="1219200"/>
            <a:chOff x="5638800" y="1295400"/>
            <a:chExt cx="1905000" cy="1219200"/>
          </a:xfrm>
        </p:grpSpPr>
        <p:sp>
          <p:nvSpPr>
            <p:cNvPr id="42" name="Oval 41"/>
            <p:cNvSpPr/>
            <p:nvPr/>
          </p:nvSpPr>
          <p:spPr>
            <a:xfrm>
              <a:off x="6324600" y="1295400"/>
              <a:ext cx="1219200" cy="1219200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638800" y="1295400"/>
              <a:ext cx="1905000" cy="1219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638800" y="1295400"/>
              <a:ext cx="533400" cy="1219200"/>
            </a:xfrm>
            <a:prstGeom prst="rect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503631" y="1720334"/>
              <a:ext cx="811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platter</a:t>
              </a:r>
              <a:endParaRPr lang="en-US" dirty="0"/>
            </a:p>
          </p:txBody>
        </p:sp>
      </p:grpSp>
      <p:cxnSp>
        <p:nvCxnSpPr>
          <p:cNvPr id="46" name="Shape 45"/>
          <p:cNvCxnSpPr>
            <a:stCxn id="33" idx="3"/>
            <a:endCxn id="44" idx="2"/>
          </p:cNvCxnSpPr>
          <p:nvPr/>
        </p:nvCxnSpPr>
        <p:spPr>
          <a:xfrm flipV="1">
            <a:off x="5334000" y="2514600"/>
            <a:ext cx="723900" cy="489466"/>
          </a:xfrm>
          <a:prstGeom prst="bentConnector2">
            <a:avLst/>
          </a:prstGeom>
          <a:ln w="25400">
            <a:solidFill>
              <a:schemeClr val="tx1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4953000" y="15240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4953000" y="20574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8127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(Just dropped in) to see what condition your caches are in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1447800" y="2743200"/>
            <a:ext cx="5577179" cy="1969532"/>
            <a:chOff x="1371600" y="1295400"/>
            <a:chExt cx="5577179" cy="1969532"/>
          </a:xfrm>
        </p:grpSpPr>
        <p:grpSp>
          <p:nvGrpSpPr>
            <p:cNvPr id="25" name="Group 24"/>
            <p:cNvGrpSpPr/>
            <p:nvPr/>
          </p:nvGrpSpPr>
          <p:grpSpPr>
            <a:xfrm>
              <a:off x="2247900" y="1295400"/>
              <a:ext cx="4648200" cy="1219200"/>
              <a:chOff x="3048000" y="1295400"/>
              <a:chExt cx="4648200" cy="1219200"/>
            </a:xfrm>
          </p:grpSpPr>
          <p:grpSp>
            <p:nvGrpSpPr>
              <p:cNvPr id="8" name="Group 18"/>
              <p:cNvGrpSpPr/>
              <p:nvPr/>
            </p:nvGrpSpPr>
            <p:grpSpPr>
              <a:xfrm>
                <a:off x="3048000" y="1295400"/>
                <a:ext cx="1879600" cy="1219200"/>
                <a:chOff x="914400" y="3390900"/>
                <a:chExt cx="1879600" cy="1219200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914400" y="3390900"/>
                  <a:ext cx="1879600" cy="12192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1542966" y="3619500"/>
                  <a:ext cx="109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Disk</a:t>
                  </a:r>
                </a:p>
                <a:p>
                  <a:pPr algn="ctr"/>
                  <a:r>
                    <a:rPr lang="en-US" dirty="0" smtClean="0"/>
                    <a:t>controller</a:t>
                  </a:r>
                  <a:endParaRPr lang="en-US" dirty="0"/>
                </a:p>
              </p:txBody>
            </p:sp>
          </p:grpSp>
          <p:sp>
            <p:nvSpPr>
              <p:cNvPr id="14" name="Rectangle 13"/>
              <p:cNvSpPr/>
              <p:nvPr/>
            </p:nvSpPr>
            <p:spPr>
              <a:xfrm>
                <a:off x="3048000" y="1295400"/>
                <a:ext cx="533400" cy="1219200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>
                <a:off x="5791200" y="1295400"/>
                <a:ext cx="1905000" cy="1219200"/>
                <a:chOff x="5638800" y="1295400"/>
                <a:chExt cx="1905000" cy="1219200"/>
              </a:xfrm>
            </p:grpSpPr>
            <p:sp>
              <p:nvSpPr>
                <p:cNvPr id="18" name="Oval 17"/>
                <p:cNvSpPr/>
                <p:nvPr/>
              </p:nvSpPr>
              <p:spPr>
                <a:xfrm>
                  <a:off x="6324600" y="1295400"/>
                  <a:ext cx="1219200" cy="1219200"/>
                </a:xfrm>
                <a:prstGeom prst="ellipse">
                  <a:avLst/>
                </a:prstGeom>
                <a:noFill/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5638800" y="1295400"/>
                  <a:ext cx="1905000" cy="12192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5638800" y="1295400"/>
                  <a:ext cx="533400" cy="121920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6503631" y="1720334"/>
                  <a:ext cx="8115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platter</a:t>
                  </a:r>
                  <a:endParaRPr lang="en-US" dirty="0"/>
                </a:p>
              </p:txBody>
            </p:sp>
          </p:grpSp>
          <p:cxnSp>
            <p:nvCxnSpPr>
              <p:cNvPr id="23" name="Straight Arrow Connector 22"/>
              <p:cNvCxnSpPr/>
              <p:nvPr/>
            </p:nvCxnSpPr>
            <p:spPr>
              <a:xfrm>
                <a:off x="4953000" y="1524000"/>
                <a:ext cx="838200" cy="1588"/>
              </a:xfrm>
              <a:prstGeom prst="straightConnector1">
                <a:avLst/>
              </a:prstGeom>
              <a:ln w="25400">
                <a:solidFill>
                  <a:schemeClr val="tx2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 rot="10800000">
                <a:off x="4953000" y="2057400"/>
                <a:ext cx="838200" cy="1588"/>
              </a:xfrm>
              <a:prstGeom prst="straightConnector1">
                <a:avLst/>
              </a:prstGeom>
              <a:ln w="25400">
                <a:solidFill>
                  <a:schemeClr val="tx2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Straight Arrow Connector 28"/>
            <p:cNvCxnSpPr>
              <a:endCxn id="14" idx="2"/>
            </p:cNvCxnSpPr>
            <p:nvPr/>
          </p:nvCxnSpPr>
          <p:spPr>
            <a:xfrm rot="5400000" flipH="1" flipV="1">
              <a:off x="2209800" y="2667000"/>
              <a:ext cx="457200" cy="152400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endCxn id="20" idx="2"/>
            </p:cNvCxnSpPr>
            <p:nvPr/>
          </p:nvCxnSpPr>
          <p:spPr>
            <a:xfrm rot="16200000" flipV="1">
              <a:off x="5257800" y="2514600"/>
              <a:ext cx="381000" cy="381000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371600" y="2895600"/>
              <a:ext cx="20168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 controller cache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95800" y="2895600"/>
              <a:ext cx="2452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Writeback</a:t>
              </a:r>
              <a:r>
                <a:rPr lang="en-US" dirty="0" smtClean="0"/>
                <a:t> cache on disk</a:t>
              </a:r>
              <a:endParaRPr lang="en-US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458825" y="1447800"/>
            <a:ext cx="42263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 Typical Workstation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8127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(Just dropped in) to see what condition your caches are in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34"/>
          <p:cNvGrpSpPr/>
          <p:nvPr/>
        </p:nvGrpSpPr>
        <p:grpSpPr>
          <a:xfrm>
            <a:off x="1447800" y="2743200"/>
            <a:ext cx="5891240" cy="2246531"/>
            <a:chOff x="1371600" y="1295400"/>
            <a:chExt cx="5891240" cy="2246531"/>
          </a:xfrm>
        </p:grpSpPr>
        <p:grpSp>
          <p:nvGrpSpPr>
            <p:cNvPr id="3" name="Group 24"/>
            <p:cNvGrpSpPr/>
            <p:nvPr/>
          </p:nvGrpSpPr>
          <p:grpSpPr>
            <a:xfrm>
              <a:off x="2247900" y="1295400"/>
              <a:ext cx="4648200" cy="1219200"/>
              <a:chOff x="3048000" y="1295400"/>
              <a:chExt cx="4648200" cy="1219200"/>
            </a:xfrm>
          </p:grpSpPr>
          <p:grpSp>
            <p:nvGrpSpPr>
              <p:cNvPr id="5" name="Group 18"/>
              <p:cNvGrpSpPr/>
              <p:nvPr/>
            </p:nvGrpSpPr>
            <p:grpSpPr>
              <a:xfrm>
                <a:off x="3048000" y="1295400"/>
                <a:ext cx="1879600" cy="1219200"/>
                <a:chOff x="914400" y="3390900"/>
                <a:chExt cx="1879600" cy="1219200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914400" y="3390900"/>
                  <a:ext cx="1879600" cy="12192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1542966" y="3619500"/>
                  <a:ext cx="109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Disk</a:t>
                  </a:r>
                </a:p>
                <a:p>
                  <a:pPr algn="ctr"/>
                  <a:r>
                    <a:rPr lang="en-US" dirty="0" smtClean="0"/>
                    <a:t>controller</a:t>
                  </a:r>
                  <a:endParaRPr lang="en-US" dirty="0"/>
                </a:p>
              </p:txBody>
            </p:sp>
          </p:grpSp>
          <p:sp>
            <p:nvSpPr>
              <p:cNvPr id="14" name="Rectangle 13"/>
              <p:cNvSpPr/>
              <p:nvPr/>
            </p:nvSpPr>
            <p:spPr>
              <a:xfrm>
                <a:off x="3048000" y="1295400"/>
                <a:ext cx="533400" cy="12192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6" name="Group 16"/>
              <p:cNvGrpSpPr/>
              <p:nvPr/>
            </p:nvGrpSpPr>
            <p:grpSpPr>
              <a:xfrm>
                <a:off x="5791200" y="1295400"/>
                <a:ext cx="1905000" cy="1219200"/>
                <a:chOff x="5638800" y="1295400"/>
                <a:chExt cx="1905000" cy="1219200"/>
              </a:xfrm>
            </p:grpSpPr>
            <p:sp>
              <p:nvSpPr>
                <p:cNvPr id="18" name="Oval 17"/>
                <p:cNvSpPr/>
                <p:nvPr/>
              </p:nvSpPr>
              <p:spPr>
                <a:xfrm>
                  <a:off x="6324600" y="1295400"/>
                  <a:ext cx="1219200" cy="1219200"/>
                </a:xfrm>
                <a:prstGeom prst="ellipse">
                  <a:avLst/>
                </a:prstGeom>
                <a:noFill/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5638800" y="1295400"/>
                  <a:ext cx="1905000" cy="12192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5638800" y="1295400"/>
                  <a:ext cx="533400" cy="1219200"/>
                </a:xfrm>
                <a:prstGeom prst="rect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6503631" y="1720334"/>
                  <a:ext cx="8115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platter</a:t>
                  </a:r>
                  <a:endParaRPr lang="en-US" dirty="0"/>
                </a:p>
              </p:txBody>
            </p:sp>
          </p:grpSp>
          <p:cxnSp>
            <p:nvCxnSpPr>
              <p:cNvPr id="23" name="Straight Arrow Connector 22"/>
              <p:cNvCxnSpPr/>
              <p:nvPr/>
            </p:nvCxnSpPr>
            <p:spPr>
              <a:xfrm>
                <a:off x="4953000" y="1524000"/>
                <a:ext cx="838200" cy="1588"/>
              </a:xfrm>
              <a:prstGeom prst="straightConnector1">
                <a:avLst/>
              </a:prstGeom>
              <a:ln w="25400">
                <a:solidFill>
                  <a:schemeClr val="tx2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 rot="10800000">
                <a:off x="4953000" y="2057400"/>
                <a:ext cx="838200" cy="1588"/>
              </a:xfrm>
              <a:prstGeom prst="straightConnector1">
                <a:avLst/>
              </a:prstGeom>
              <a:ln w="25400">
                <a:solidFill>
                  <a:schemeClr val="tx2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Straight Arrow Connector 28"/>
            <p:cNvCxnSpPr>
              <a:endCxn id="14" idx="2"/>
            </p:cNvCxnSpPr>
            <p:nvPr/>
          </p:nvCxnSpPr>
          <p:spPr>
            <a:xfrm rot="5400000" flipH="1" flipV="1">
              <a:off x="2209800" y="2667000"/>
              <a:ext cx="457200" cy="152400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endCxn id="20" idx="2"/>
            </p:cNvCxnSpPr>
            <p:nvPr/>
          </p:nvCxnSpPr>
          <p:spPr>
            <a:xfrm rot="16200000" flipV="1">
              <a:off x="5257800" y="2514600"/>
              <a:ext cx="381000" cy="381000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371600" y="2895600"/>
              <a:ext cx="20488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err="1" smtClean="0"/>
                <a:t>Writethrough</a:t>
              </a:r>
              <a:r>
                <a:rPr lang="en-US" dirty="0" smtClean="0"/>
                <a:t> cache</a:t>
              </a:r>
            </a:p>
            <a:p>
              <a:pPr algn="ctr"/>
              <a:r>
                <a:rPr lang="en-US" dirty="0" smtClean="0"/>
                <a:t>on controller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95800" y="2895600"/>
              <a:ext cx="27670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Writethrough</a:t>
              </a:r>
              <a:r>
                <a:rPr lang="en-US" dirty="0" smtClean="0"/>
                <a:t> cache on disk</a:t>
              </a:r>
              <a:endParaRPr lang="en-US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131638" y="1447800"/>
            <a:ext cx="28807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 Good Server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8127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(Just dropped in) to see what condition your caches are in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34"/>
          <p:cNvGrpSpPr/>
          <p:nvPr/>
        </p:nvGrpSpPr>
        <p:grpSpPr>
          <a:xfrm>
            <a:off x="1447800" y="2743200"/>
            <a:ext cx="5891240" cy="2246531"/>
            <a:chOff x="1371600" y="1295400"/>
            <a:chExt cx="5891240" cy="2246531"/>
          </a:xfrm>
        </p:grpSpPr>
        <p:grpSp>
          <p:nvGrpSpPr>
            <p:cNvPr id="3" name="Group 24"/>
            <p:cNvGrpSpPr/>
            <p:nvPr/>
          </p:nvGrpSpPr>
          <p:grpSpPr>
            <a:xfrm>
              <a:off x="2247900" y="1295400"/>
              <a:ext cx="4648200" cy="1219200"/>
              <a:chOff x="3048000" y="1295400"/>
              <a:chExt cx="4648200" cy="1219200"/>
            </a:xfrm>
          </p:grpSpPr>
          <p:grpSp>
            <p:nvGrpSpPr>
              <p:cNvPr id="5" name="Group 18"/>
              <p:cNvGrpSpPr/>
              <p:nvPr/>
            </p:nvGrpSpPr>
            <p:grpSpPr>
              <a:xfrm>
                <a:off x="3048000" y="1295400"/>
                <a:ext cx="1879600" cy="1219200"/>
                <a:chOff x="914400" y="3390900"/>
                <a:chExt cx="1879600" cy="1219200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914400" y="3390900"/>
                  <a:ext cx="1879600" cy="12192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1542966" y="3619500"/>
                  <a:ext cx="109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Disk</a:t>
                  </a:r>
                </a:p>
                <a:p>
                  <a:pPr algn="ctr"/>
                  <a:r>
                    <a:rPr lang="en-US" dirty="0" smtClean="0"/>
                    <a:t>controller</a:t>
                  </a:r>
                  <a:endParaRPr lang="en-US" dirty="0"/>
                </a:p>
              </p:txBody>
            </p:sp>
          </p:grpSp>
          <p:sp>
            <p:nvSpPr>
              <p:cNvPr id="14" name="Rectangle 13"/>
              <p:cNvSpPr/>
              <p:nvPr/>
            </p:nvSpPr>
            <p:spPr>
              <a:xfrm>
                <a:off x="3048000" y="1295400"/>
                <a:ext cx="533400" cy="121920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6" name="Group 16"/>
              <p:cNvGrpSpPr/>
              <p:nvPr/>
            </p:nvGrpSpPr>
            <p:grpSpPr>
              <a:xfrm>
                <a:off x="5791200" y="1295400"/>
                <a:ext cx="1905000" cy="1219200"/>
                <a:chOff x="5638800" y="1295400"/>
                <a:chExt cx="1905000" cy="1219200"/>
              </a:xfrm>
            </p:grpSpPr>
            <p:sp>
              <p:nvSpPr>
                <p:cNvPr id="18" name="Oval 17"/>
                <p:cNvSpPr/>
                <p:nvPr/>
              </p:nvSpPr>
              <p:spPr>
                <a:xfrm>
                  <a:off x="6324600" y="1295400"/>
                  <a:ext cx="1219200" cy="1219200"/>
                </a:xfrm>
                <a:prstGeom prst="ellipse">
                  <a:avLst/>
                </a:prstGeom>
                <a:noFill/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5638800" y="1295400"/>
                  <a:ext cx="1905000" cy="12192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5638800" y="1295400"/>
                  <a:ext cx="533400" cy="1219200"/>
                </a:xfrm>
                <a:prstGeom prst="rect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6503631" y="1720334"/>
                  <a:ext cx="8115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platter</a:t>
                  </a:r>
                  <a:endParaRPr lang="en-US" dirty="0"/>
                </a:p>
              </p:txBody>
            </p:sp>
          </p:grpSp>
          <p:cxnSp>
            <p:nvCxnSpPr>
              <p:cNvPr id="23" name="Straight Arrow Connector 22"/>
              <p:cNvCxnSpPr/>
              <p:nvPr/>
            </p:nvCxnSpPr>
            <p:spPr>
              <a:xfrm>
                <a:off x="4953000" y="1524000"/>
                <a:ext cx="838200" cy="1588"/>
              </a:xfrm>
              <a:prstGeom prst="straightConnector1">
                <a:avLst/>
              </a:prstGeom>
              <a:ln w="25400">
                <a:solidFill>
                  <a:schemeClr val="tx2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 rot="10800000">
                <a:off x="4953000" y="2057400"/>
                <a:ext cx="838200" cy="1588"/>
              </a:xfrm>
              <a:prstGeom prst="straightConnector1">
                <a:avLst/>
              </a:prstGeom>
              <a:ln w="25400">
                <a:solidFill>
                  <a:schemeClr val="tx2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Straight Arrow Connector 28"/>
            <p:cNvCxnSpPr>
              <a:endCxn id="14" idx="2"/>
            </p:cNvCxnSpPr>
            <p:nvPr/>
          </p:nvCxnSpPr>
          <p:spPr>
            <a:xfrm rot="5400000" flipH="1" flipV="1">
              <a:off x="2209800" y="2667000"/>
              <a:ext cx="457200" cy="152400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endCxn id="20" idx="2"/>
            </p:cNvCxnSpPr>
            <p:nvPr/>
          </p:nvCxnSpPr>
          <p:spPr>
            <a:xfrm rot="16200000" flipV="1">
              <a:off x="5257800" y="2514600"/>
              <a:ext cx="381000" cy="381000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371600" y="2895600"/>
              <a:ext cx="26106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smtClean="0"/>
                <a:t>Battery-backed</a:t>
              </a:r>
              <a:r>
                <a:rPr lang="en-US" dirty="0" smtClean="0"/>
                <a:t> </a:t>
              </a:r>
              <a:r>
                <a:rPr lang="en-US" dirty="0" err="1" smtClean="0"/>
                <a:t>writeback</a:t>
              </a:r>
              <a:endParaRPr lang="en-US" dirty="0" smtClean="0"/>
            </a:p>
            <a:p>
              <a:pPr algn="ctr"/>
              <a:r>
                <a:rPr lang="en-US" dirty="0" smtClean="0"/>
                <a:t>cache on controller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95800" y="2895600"/>
              <a:ext cx="27670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Writethrough</a:t>
              </a:r>
              <a:r>
                <a:rPr lang="en-US" dirty="0" smtClean="0"/>
                <a:t> cache on disk</a:t>
              </a:r>
              <a:endParaRPr lang="en-US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441769" y="1447800"/>
            <a:ext cx="4260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An Even Better Server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8127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(Just dropped in) to see what condition your caches are in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34"/>
          <p:cNvGrpSpPr/>
          <p:nvPr/>
        </p:nvGrpSpPr>
        <p:grpSpPr>
          <a:xfrm>
            <a:off x="1447800" y="2743200"/>
            <a:ext cx="5577179" cy="2523530"/>
            <a:chOff x="1371600" y="1295400"/>
            <a:chExt cx="5577179" cy="2523530"/>
          </a:xfrm>
        </p:grpSpPr>
        <p:grpSp>
          <p:nvGrpSpPr>
            <p:cNvPr id="3" name="Group 24"/>
            <p:cNvGrpSpPr/>
            <p:nvPr/>
          </p:nvGrpSpPr>
          <p:grpSpPr>
            <a:xfrm>
              <a:off x="2247900" y="1295400"/>
              <a:ext cx="4648200" cy="1219200"/>
              <a:chOff x="3048000" y="1295400"/>
              <a:chExt cx="4648200" cy="1219200"/>
            </a:xfrm>
          </p:grpSpPr>
          <p:grpSp>
            <p:nvGrpSpPr>
              <p:cNvPr id="5" name="Group 18"/>
              <p:cNvGrpSpPr/>
              <p:nvPr/>
            </p:nvGrpSpPr>
            <p:grpSpPr>
              <a:xfrm>
                <a:off x="3048000" y="1295400"/>
                <a:ext cx="1879600" cy="1219200"/>
                <a:chOff x="914400" y="3390900"/>
                <a:chExt cx="1879600" cy="1219200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914400" y="3390900"/>
                  <a:ext cx="1879600" cy="12192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1542966" y="3619500"/>
                  <a:ext cx="109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Disk</a:t>
                  </a:r>
                </a:p>
                <a:p>
                  <a:pPr algn="ctr"/>
                  <a:r>
                    <a:rPr lang="en-US" dirty="0" smtClean="0"/>
                    <a:t>controller</a:t>
                  </a:r>
                  <a:endParaRPr lang="en-US" dirty="0"/>
                </a:p>
              </p:txBody>
            </p:sp>
          </p:grpSp>
          <p:sp>
            <p:nvSpPr>
              <p:cNvPr id="14" name="Rectangle 13"/>
              <p:cNvSpPr/>
              <p:nvPr/>
            </p:nvSpPr>
            <p:spPr>
              <a:xfrm>
                <a:off x="3048000" y="1295400"/>
                <a:ext cx="533400" cy="12192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6" name="Group 16"/>
              <p:cNvGrpSpPr/>
              <p:nvPr/>
            </p:nvGrpSpPr>
            <p:grpSpPr>
              <a:xfrm>
                <a:off x="5791200" y="1295400"/>
                <a:ext cx="1905000" cy="1219200"/>
                <a:chOff x="5638800" y="1295400"/>
                <a:chExt cx="1905000" cy="1219200"/>
              </a:xfrm>
            </p:grpSpPr>
            <p:sp>
              <p:nvSpPr>
                <p:cNvPr id="18" name="Oval 17"/>
                <p:cNvSpPr/>
                <p:nvPr/>
              </p:nvSpPr>
              <p:spPr>
                <a:xfrm>
                  <a:off x="6324600" y="1295400"/>
                  <a:ext cx="1219200" cy="1219200"/>
                </a:xfrm>
                <a:prstGeom prst="ellipse">
                  <a:avLst/>
                </a:prstGeom>
                <a:noFill/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5638800" y="1295400"/>
                  <a:ext cx="1905000" cy="12192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5638800" y="1295400"/>
                  <a:ext cx="533400" cy="1219200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6503631" y="1720334"/>
                  <a:ext cx="8115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platter</a:t>
                  </a:r>
                  <a:endParaRPr lang="en-US" dirty="0"/>
                </a:p>
              </p:txBody>
            </p:sp>
          </p:grpSp>
          <p:cxnSp>
            <p:nvCxnSpPr>
              <p:cNvPr id="23" name="Straight Arrow Connector 22"/>
              <p:cNvCxnSpPr/>
              <p:nvPr/>
            </p:nvCxnSpPr>
            <p:spPr>
              <a:xfrm>
                <a:off x="4953000" y="1524000"/>
                <a:ext cx="838200" cy="1588"/>
              </a:xfrm>
              <a:prstGeom prst="straightConnector1">
                <a:avLst/>
              </a:prstGeom>
              <a:ln w="25400">
                <a:solidFill>
                  <a:schemeClr val="tx2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 rot="10800000">
                <a:off x="4953000" y="2057400"/>
                <a:ext cx="838200" cy="1588"/>
              </a:xfrm>
              <a:prstGeom prst="straightConnector1">
                <a:avLst/>
              </a:prstGeom>
              <a:ln w="25400">
                <a:solidFill>
                  <a:schemeClr val="tx2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Straight Arrow Connector 28"/>
            <p:cNvCxnSpPr>
              <a:endCxn id="14" idx="2"/>
            </p:cNvCxnSpPr>
            <p:nvPr/>
          </p:nvCxnSpPr>
          <p:spPr>
            <a:xfrm rot="5400000" flipH="1" flipV="1">
              <a:off x="2209800" y="2667000"/>
              <a:ext cx="457200" cy="152400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endCxn id="20" idx="2"/>
            </p:cNvCxnSpPr>
            <p:nvPr/>
          </p:nvCxnSpPr>
          <p:spPr>
            <a:xfrm rot="16200000" flipV="1">
              <a:off x="5257800" y="2514600"/>
              <a:ext cx="381000" cy="381000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371600" y="2895600"/>
              <a:ext cx="257730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Battery-backed </a:t>
              </a:r>
              <a:r>
                <a:rPr lang="en-US" dirty="0" err="1" smtClean="0"/>
                <a:t>writeback</a:t>
              </a:r>
              <a:endParaRPr lang="en-US" dirty="0" smtClean="0"/>
            </a:p>
            <a:p>
              <a:pPr algn="ctr"/>
              <a:r>
                <a:rPr lang="en-US" dirty="0" smtClean="0"/>
                <a:t>cache </a:t>
              </a:r>
              <a:r>
                <a:rPr lang="en-US" b="1" dirty="0" smtClean="0"/>
                <a:t>or</a:t>
              </a:r>
            </a:p>
            <a:p>
              <a:pPr algn="ctr"/>
              <a:r>
                <a:rPr lang="en-US" dirty="0" err="1" smtClean="0"/>
                <a:t>Writethrough</a:t>
              </a:r>
              <a:r>
                <a:rPr lang="en-US" dirty="0" smtClean="0"/>
                <a:t> cache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495800" y="2895600"/>
              <a:ext cx="24529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Writeback</a:t>
              </a:r>
              <a:r>
                <a:rPr lang="en-US" dirty="0" smtClean="0"/>
                <a:t> cache on disk</a:t>
              </a:r>
              <a:endParaRPr lang="en-US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441769" y="1447800"/>
            <a:ext cx="35324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The Demon Setup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4208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Disks in a virtual environment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53962" y="1447800"/>
            <a:ext cx="4636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The Trail of Tears to the Platter</a:t>
            </a:r>
            <a:endParaRPr lang="en-US" sz="2800" dirty="0"/>
          </a:p>
        </p:txBody>
      </p:sp>
      <p:grpSp>
        <p:nvGrpSpPr>
          <p:cNvPr id="38" name="Group 11"/>
          <p:cNvGrpSpPr/>
          <p:nvPr/>
        </p:nvGrpSpPr>
        <p:grpSpPr>
          <a:xfrm>
            <a:off x="1168400" y="2476500"/>
            <a:ext cx="838200" cy="990600"/>
            <a:chOff x="533400" y="3429000"/>
            <a:chExt cx="838200" cy="990600"/>
          </a:xfrm>
        </p:grpSpPr>
        <p:sp>
          <p:nvSpPr>
            <p:cNvPr id="48" name="Rectangle 9"/>
            <p:cNvSpPr/>
            <p:nvPr/>
          </p:nvSpPr>
          <p:spPr>
            <a:xfrm>
              <a:off x="533400" y="3429000"/>
              <a:ext cx="838200" cy="990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10"/>
            <p:cNvSpPr txBox="1"/>
            <p:nvPr/>
          </p:nvSpPr>
          <p:spPr>
            <a:xfrm>
              <a:off x="574031" y="3601135"/>
              <a:ext cx="75693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u</a:t>
              </a:r>
              <a:r>
                <a:rPr lang="en-US" dirty="0" smtClean="0"/>
                <a:t>ser</a:t>
              </a:r>
            </a:p>
            <a:p>
              <a:pPr algn="ctr"/>
              <a:r>
                <a:rPr lang="en-US" dirty="0" smtClean="0"/>
                <a:t>buffer</a:t>
              </a:r>
              <a:endParaRPr lang="en-US" dirty="0"/>
            </a:p>
          </p:txBody>
        </p:sp>
      </p:grpSp>
      <p:grpSp>
        <p:nvGrpSpPr>
          <p:cNvPr id="39" name="Group 12"/>
          <p:cNvGrpSpPr/>
          <p:nvPr/>
        </p:nvGrpSpPr>
        <p:grpSpPr>
          <a:xfrm>
            <a:off x="2870200" y="2476500"/>
            <a:ext cx="838200" cy="990600"/>
            <a:chOff x="533400" y="3429000"/>
            <a:chExt cx="838200" cy="990600"/>
          </a:xfrm>
        </p:grpSpPr>
        <p:sp>
          <p:nvSpPr>
            <p:cNvPr id="46" name="Rectangle 45"/>
            <p:cNvSpPr/>
            <p:nvPr/>
          </p:nvSpPr>
          <p:spPr>
            <a:xfrm>
              <a:off x="533400" y="3429000"/>
              <a:ext cx="838200" cy="990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89420" y="3601135"/>
              <a:ext cx="72616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p</a:t>
              </a:r>
              <a:r>
                <a:rPr lang="en-US" dirty="0" smtClean="0"/>
                <a:t>age</a:t>
              </a:r>
            </a:p>
            <a:p>
              <a:pPr algn="ctr"/>
              <a:r>
                <a:rPr lang="en-US" dirty="0" smtClean="0"/>
                <a:t>cache</a:t>
              </a:r>
              <a:endParaRPr lang="en-US" dirty="0"/>
            </a:p>
          </p:txBody>
        </p:sp>
      </p:grpSp>
      <p:grpSp>
        <p:nvGrpSpPr>
          <p:cNvPr id="40" name="Group 18"/>
          <p:cNvGrpSpPr/>
          <p:nvPr/>
        </p:nvGrpSpPr>
        <p:grpSpPr>
          <a:xfrm>
            <a:off x="4572000" y="2514600"/>
            <a:ext cx="1447800" cy="914400"/>
            <a:chOff x="533400" y="3429000"/>
            <a:chExt cx="1447800" cy="914400"/>
          </a:xfrm>
        </p:grpSpPr>
        <p:sp>
          <p:nvSpPr>
            <p:cNvPr id="44" name="Rectangle 43"/>
            <p:cNvSpPr/>
            <p:nvPr/>
          </p:nvSpPr>
          <p:spPr>
            <a:xfrm>
              <a:off x="533400" y="3429000"/>
              <a:ext cx="14478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07983" y="3563035"/>
              <a:ext cx="109863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Virtual</a:t>
              </a:r>
            </a:p>
            <a:p>
              <a:pPr algn="ctr"/>
              <a:r>
                <a:rPr lang="en-US" dirty="0" smtClean="0"/>
                <a:t>controller</a:t>
              </a:r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048000" y="4038600"/>
            <a:ext cx="1066800" cy="1066800"/>
            <a:chOff x="2882900" y="4343400"/>
            <a:chExt cx="1066800" cy="1066800"/>
          </a:xfrm>
        </p:grpSpPr>
        <p:sp>
          <p:nvSpPr>
            <p:cNvPr id="42" name="Oval 41"/>
            <p:cNvSpPr/>
            <p:nvPr/>
          </p:nvSpPr>
          <p:spPr>
            <a:xfrm>
              <a:off x="2882900" y="4343400"/>
              <a:ext cx="1066800" cy="10668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035300" y="4648200"/>
              <a:ext cx="811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platter</a:t>
              </a:r>
              <a:endParaRPr lang="en-US" dirty="0"/>
            </a:p>
          </p:txBody>
        </p:sp>
      </p:grpSp>
      <p:cxnSp>
        <p:nvCxnSpPr>
          <p:cNvPr id="27" name="Straight Arrow Connector 26"/>
          <p:cNvCxnSpPr/>
          <p:nvPr/>
        </p:nvCxnSpPr>
        <p:spPr>
          <a:xfrm>
            <a:off x="2057400" y="27051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733800" y="27051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096000" y="27051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>
            <a:off x="6019801" y="31623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>
            <a:off x="3733800" y="31623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0800000">
            <a:off x="2057400" y="31623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/>
          <p:cNvGrpSpPr/>
          <p:nvPr/>
        </p:nvGrpSpPr>
        <p:grpSpPr>
          <a:xfrm>
            <a:off x="7239000" y="4114800"/>
            <a:ext cx="838200" cy="999530"/>
            <a:chOff x="6934200" y="2438400"/>
            <a:chExt cx="838200" cy="999530"/>
          </a:xfrm>
        </p:grpSpPr>
        <p:sp>
          <p:nvSpPr>
            <p:cNvPr id="50" name="Rectangle 49"/>
            <p:cNvSpPr/>
            <p:nvPr/>
          </p:nvSpPr>
          <p:spPr>
            <a:xfrm>
              <a:off x="6934200" y="2438400"/>
              <a:ext cx="838200" cy="990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990220" y="2514600"/>
              <a:ext cx="72616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Host</a:t>
              </a:r>
            </a:p>
            <a:p>
              <a:pPr algn="ctr"/>
              <a:r>
                <a:rPr lang="en-US" dirty="0" smtClean="0"/>
                <a:t>page</a:t>
              </a:r>
            </a:p>
            <a:p>
              <a:pPr algn="ctr"/>
              <a:r>
                <a:rPr lang="en-US" dirty="0" smtClean="0"/>
                <a:t>cache</a:t>
              </a:r>
              <a:endParaRPr lang="en-US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953000" y="4114800"/>
            <a:ext cx="1447800" cy="914400"/>
            <a:chOff x="6629400" y="3962400"/>
            <a:chExt cx="1447800" cy="914400"/>
          </a:xfrm>
        </p:grpSpPr>
        <p:sp>
          <p:nvSpPr>
            <p:cNvPr id="52" name="Rectangle 51"/>
            <p:cNvSpPr/>
            <p:nvPr/>
          </p:nvSpPr>
          <p:spPr>
            <a:xfrm>
              <a:off x="6629400" y="3962400"/>
              <a:ext cx="14478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826166" y="4078069"/>
              <a:ext cx="109863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Physical</a:t>
              </a:r>
            </a:p>
            <a:p>
              <a:r>
                <a:rPr lang="en-US" dirty="0" smtClean="0"/>
                <a:t>controller</a:t>
              </a:r>
              <a:endParaRPr lang="en-US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934200" y="2514600"/>
            <a:ext cx="1447800" cy="914400"/>
            <a:chOff x="6629400" y="3962400"/>
            <a:chExt cx="1447800" cy="914400"/>
          </a:xfrm>
        </p:grpSpPr>
        <p:sp>
          <p:nvSpPr>
            <p:cNvPr id="57" name="Rectangle 56"/>
            <p:cNvSpPr/>
            <p:nvPr/>
          </p:nvSpPr>
          <p:spPr>
            <a:xfrm>
              <a:off x="6629400" y="3962400"/>
              <a:ext cx="14478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705600" y="4278868"/>
              <a:ext cx="12014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Hypervisor</a:t>
              </a:r>
              <a:endParaRPr lang="en-US" dirty="0"/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 rot="5400000">
            <a:off x="7506494" y="3771900"/>
            <a:ext cx="6858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5400000" flipH="1" flipV="1">
            <a:off x="7086601" y="3733799"/>
            <a:ext cx="609600" cy="2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6400800" y="43434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10800000">
            <a:off x="6400800" y="4800600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4114800" y="4341811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>
            <a:off x="4114800" y="4799011"/>
            <a:ext cx="838200" cy="1588"/>
          </a:xfrm>
          <a:prstGeom prst="straightConnector1">
            <a:avLst/>
          </a:prstGeom>
          <a:ln w="25400">
            <a:solidFill>
              <a:schemeClr val="tx2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>
            <a:off x="5715794" y="3048000"/>
            <a:ext cx="1370806" cy="79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5423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Who are you and why are you talking?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970519" y="2286000"/>
            <a:ext cx="7097338" cy="1295400"/>
            <a:chOff x="970519" y="1447800"/>
            <a:chExt cx="7097338" cy="1295400"/>
          </a:xfrm>
        </p:grpSpPr>
        <p:pic>
          <p:nvPicPr>
            <p:cNvPr id="10" name="Picture 9" descr="Register.gif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70519" y="1447800"/>
              <a:ext cx="1295400" cy="12954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3323225" y="1910834"/>
              <a:ext cx="47446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A few years ago:</a:t>
              </a:r>
              <a:r>
                <a:rPr lang="en-US" dirty="0" smtClean="0"/>
                <a:t> Technical troll for The Register.</a:t>
              </a:r>
              <a:endParaRPr lang="en-US" i="1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19181" y="3886200"/>
            <a:ext cx="8313299" cy="1143000"/>
            <a:chOff x="519181" y="3276600"/>
            <a:chExt cx="8313299" cy="1143000"/>
          </a:xfrm>
        </p:grpSpPr>
        <p:pic>
          <p:nvPicPr>
            <p:cNvPr id="12" name="Picture 11" descr="5225207979_c0faa32427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9181" y="3276600"/>
              <a:ext cx="2198077" cy="11430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3276600" y="3663434"/>
              <a:ext cx="55558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Recently:</a:t>
              </a:r>
              <a:r>
                <a:rPr lang="en-US" dirty="0" smtClean="0"/>
                <a:t> Co-founder of Milo.com, local shopping engine.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3239" y="5486400"/>
            <a:ext cx="7221461" cy="909828"/>
            <a:chOff x="493239" y="5033772"/>
            <a:chExt cx="7221461" cy="909828"/>
          </a:xfrm>
        </p:grpSpPr>
        <p:pic>
          <p:nvPicPr>
            <p:cNvPr id="14" name="Picture 13" descr="eBay_logo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93239" y="5033772"/>
              <a:ext cx="2249961" cy="909828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3352800" y="5304020"/>
              <a:ext cx="43619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Present:</a:t>
              </a:r>
              <a:r>
                <a:rPr lang="en-US" dirty="0" smtClean="0"/>
                <a:t> Senior Technical Staff for eBay Local</a:t>
              </a:r>
              <a:endParaRPr lang="en-US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52400" y="1106805"/>
            <a:ext cx="7467377" cy="1179195"/>
            <a:chOff x="152400" y="1295400"/>
            <a:chExt cx="7467377" cy="1179195"/>
          </a:xfrm>
        </p:grpSpPr>
        <p:pic>
          <p:nvPicPr>
            <p:cNvPr id="19" name="Picture 18" descr="largeNewGoogleLogoFinalFlat-a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2400" y="1295400"/>
              <a:ext cx="3048000" cy="1179195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276600" y="1676400"/>
              <a:ext cx="43431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First job: </a:t>
              </a:r>
              <a:r>
                <a:rPr lang="en-US" dirty="0" smtClean="0"/>
                <a:t>Like college but they pay you to go.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4208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Disks in a virtual environment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32221" y="1219200"/>
            <a:ext cx="5879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Why EC2 I/O is Slow and Unpredictable</a:t>
            </a:r>
            <a:endParaRPr lang="en-US" sz="2800" dirty="0"/>
          </a:p>
        </p:txBody>
      </p:sp>
      <p:pic>
        <p:nvPicPr>
          <p:cNvPr id="39" name="Picture 38" descr="core-logic-southbrid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75" y="1752600"/>
            <a:ext cx="3895725" cy="459105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76200" y="6477000"/>
            <a:ext cx="2655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Image Credit: </a:t>
            </a:r>
            <a:r>
              <a:rPr lang="en-US" i="1" dirty="0" err="1" smtClean="0"/>
              <a:t>Ars</a:t>
            </a:r>
            <a:r>
              <a:rPr lang="en-US" i="1" dirty="0" smtClean="0"/>
              <a:t> </a:t>
            </a:r>
            <a:r>
              <a:rPr lang="en-US" i="1" dirty="0" err="1" smtClean="0"/>
              <a:t>Technica</a:t>
            </a:r>
            <a:endParaRPr lang="en-US" i="1" dirty="0"/>
          </a:p>
        </p:txBody>
      </p:sp>
      <p:cxnSp>
        <p:nvCxnSpPr>
          <p:cNvPr id="64" name="Elbow Connector 63"/>
          <p:cNvCxnSpPr/>
          <p:nvPr/>
        </p:nvCxnSpPr>
        <p:spPr>
          <a:xfrm rot="10800000" flipV="1">
            <a:off x="4343400" y="3048000"/>
            <a:ext cx="1905000" cy="1828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248400" y="2362200"/>
            <a:ext cx="216187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Shared Hardware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Physical Disk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Ethernet Controllers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Southbridge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722051" y="4362271"/>
            <a:ext cx="3269549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How are the caches configured?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How big are the caches?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How many controllers?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How many disks?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RAID?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29392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Aside: Amazon EBS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3200" y="5232737"/>
            <a:ext cx="715760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Please stop doing this.</a:t>
            </a:r>
            <a:endParaRPr lang="en-US" sz="6000" dirty="0"/>
          </a:p>
        </p:txBody>
      </p:sp>
      <p:grpSp>
        <p:nvGrpSpPr>
          <p:cNvPr id="10" name="Group 9"/>
          <p:cNvGrpSpPr/>
          <p:nvPr/>
        </p:nvGrpSpPr>
        <p:grpSpPr>
          <a:xfrm>
            <a:off x="1676400" y="2133600"/>
            <a:ext cx="1524000" cy="1828800"/>
            <a:chOff x="1295400" y="2133600"/>
            <a:chExt cx="1524000" cy="1828800"/>
          </a:xfrm>
        </p:grpSpPr>
        <p:sp>
          <p:nvSpPr>
            <p:cNvPr id="3" name="Flowchart: Magnetic Disk 2"/>
            <p:cNvSpPr/>
            <p:nvPr/>
          </p:nvSpPr>
          <p:spPr>
            <a:xfrm>
              <a:off x="1295400" y="2133600"/>
              <a:ext cx="1524000" cy="1828800"/>
            </a:xfrm>
            <a:prstGeom prst="flowChartMagneticDisk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611117" y="2863334"/>
              <a:ext cx="892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MySQL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974586" y="2438400"/>
            <a:ext cx="2590800" cy="1219200"/>
            <a:chOff x="4593586" y="2514600"/>
            <a:chExt cx="2590800" cy="1219200"/>
          </a:xfrm>
        </p:grpSpPr>
        <p:sp>
          <p:nvSpPr>
            <p:cNvPr id="6" name="Rectangle 5"/>
            <p:cNvSpPr/>
            <p:nvPr/>
          </p:nvSpPr>
          <p:spPr>
            <a:xfrm>
              <a:off x="4593586" y="2514600"/>
              <a:ext cx="2590800" cy="12192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219700" y="2939534"/>
              <a:ext cx="13385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Amazon EBS</a:t>
              </a:r>
              <a:endParaRPr lang="en-US" dirty="0"/>
            </a:p>
          </p:txBody>
        </p:sp>
      </p:grpSp>
      <p:cxnSp>
        <p:nvCxnSpPr>
          <p:cNvPr id="12" name="Straight Arrow Connector 11"/>
          <p:cNvCxnSpPr>
            <a:stCxn id="3" idx="4"/>
            <a:endCxn id="6" idx="1"/>
          </p:cNvCxnSpPr>
          <p:nvPr/>
        </p:nvCxnSpPr>
        <p:spPr>
          <a:xfrm>
            <a:off x="3200400" y="3048000"/>
            <a:ext cx="1774186" cy="0"/>
          </a:xfrm>
          <a:prstGeom prst="straightConnector1">
            <a:avLst/>
          </a:prstGeom>
          <a:ln w="889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36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3510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What’s Killing That Box?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1371600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ted@u235:~$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iostat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-x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Linux 2.6.32-24-generic (u235)  07/25/2011      _x86_64_        (8 CPU)</a:t>
            </a:r>
          </a:p>
          <a:p>
            <a:endParaRPr lang="en-US" sz="12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avg-cpu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:  %user   %nice %system %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iowait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 %steal   %idle</a:t>
            </a:r>
          </a:p>
          <a:p>
            <a:r>
              <a:rPr lang="en-US" sz="1200" dirty="0">
                <a:latin typeface="Courier New" pitchFamily="49" charset="0"/>
                <a:cs typeface="Courier New" pitchFamily="49" charset="0"/>
              </a:rPr>
              <a:t>           0.15    0.14    0.05  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0.00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   0.00  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99.66</a:t>
            </a:r>
          </a:p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Device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:      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rrqm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/s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wrqm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/s     r/s     w/s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rsec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/s  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wsec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/s </a:t>
            </a:r>
            <a:r>
              <a:rPr lang="en-US" sz="1200" dirty="0" err="1">
                <a:latin typeface="Courier New" pitchFamily="49" charset="0"/>
                <a:cs typeface="Courier New" pitchFamily="49" charset="0"/>
              </a:rPr>
              <a:t>avgrq-sz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200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util</a:t>
            </a: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sda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               0.00     3.27    0.01    2.38     0.58    45.23    19.21    0.24</a:t>
            </a:r>
            <a:endParaRPr lang="en-US" sz="12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7505700" y="2941260"/>
            <a:ext cx="190500" cy="58677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02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3130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Cool Hardware Tricks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1295400"/>
            <a:ext cx="5471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Beginner Hardware Trick: SSD Drives</a:t>
            </a:r>
            <a:endParaRPr lang="en-US" sz="2800" dirty="0"/>
          </a:p>
        </p:txBody>
      </p:sp>
      <p:graphicFrame>
        <p:nvGraphicFramePr>
          <p:cNvPr id="11" name="Chart 10"/>
          <p:cNvGraphicFramePr/>
          <p:nvPr/>
        </p:nvGraphicFramePr>
        <p:xfrm>
          <a:off x="1935873" y="2133600"/>
          <a:ext cx="5410200" cy="248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679250" y="4953000"/>
            <a:ext cx="39234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$2.50/GB </a:t>
            </a:r>
            <a:r>
              <a:rPr lang="en-US" dirty="0" err="1" smtClean="0"/>
              <a:t>vs</a:t>
            </a:r>
            <a:r>
              <a:rPr lang="en-US" dirty="0" smtClean="0"/>
              <a:t> 7.5c/GB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Negligible seek time </a:t>
            </a:r>
            <a:r>
              <a:rPr lang="en-US" dirty="0" err="1" smtClean="0"/>
              <a:t>vs</a:t>
            </a:r>
            <a:r>
              <a:rPr lang="en-US" dirty="0" smtClean="0"/>
              <a:t> 10ms seek time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Not a lot of space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3130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Cool Hardware Tricks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14900" y="1295400"/>
            <a:ext cx="6914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Intermediate Hardware Trick: RAID Controllers</a:t>
            </a:r>
            <a:endParaRPr lang="en-US" sz="2800" dirty="0"/>
          </a:p>
        </p:txBody>
      </p:sp>
      <p:pic>
        <p:nvPicPr>
          <p:cNvPr id="7" name="Picture 6" descr=",Z-J-233263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237232"/>
            <a:ext cx="5166360" cy="317296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0" y="2590800"/>
            <a:ext cx="261424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Standard RAID Controller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SSD as </a:t>
            </a:r>
            <a:r>
              <a:rPr lang="en-US" dirty="0" err="1" smtClean="0"/>
              <a:t>writeback</a:t>
            </a:r>
            <a:r>
              <a:rPr lang="en-US" dirty="0" smtClean="0"/>
              <a:t> cache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Battery-backed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Adaptec “</a:t>
            </a:r>
            <a:r>
              <a:rPr lang="en-US" dirty="0" err="1" smtClean="0"/>
              <a:t>MaxIQ</a:t>
            </a:r>
            <a:r>
              <a:rPr lang="en-US" dirty="0" smtClean="0"/>
              <a:t>”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$1,200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6488668"/>
            <a:ext cx="2999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Image Credit: Tom’s Hardware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3130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Cool Hardware Tricks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99410" y="1295400"/>
            <a:ext cx="53451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Advanced Hardware Trick: </a:t>
            </a:r>
            <a:r>
              <a:rPr lang="en-US" sz="2800" dirty="0" err="1" smtClean="0"/>
              <a:t>FusionIO</a:t>
            </a:r>
            <a:endParaRPr lang="en-US" sz="2800" dirty="0"/>
          </a:p>
        </p:txBody>
      </p:sp>
      <p:pic>
        <p:nvPicPr>
          <p:cNvPr id="11" name="Picture 10" descr="iodrive-du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362200"/>
            <a:ext cx="3363209" cy="26098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724400" y="2485072"/>
            <a:ext cx="4024948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SSD Storage on the Northbridge (</a:t>
            </a:r>
            <a:r>
              <a:rPr lang="en-US" dirty="0" err="1" smtClean="0"/>
              <a:t>PCIe</a:t>
            </a:r>
            <a:r>
              <a:rPr lang="en-US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6.0 GB/sec throughput. Giga</a:t>
            </a:r>
            <a:r>
              <a:rPr lang="en-US" b="1" i="1" dirty="0" smtClean="0"/>
              <a:t>bytes</a:t>
            </a:r>
            <a:r>
              <a:rPr lang="en-US" i="1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30 microsecond latency (30k ns)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Roughly $20/GB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Top-line card &gt; $100,000 for around 5TB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1571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Questions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3877270"/>
            <a:ext cx="230043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Thank You</a:t>
            </a:r>
          </a:p>
          <a:p>
            <a:pPr algn="ctr"/>
            <a:r>
              <a:rPr lang="en-US" dirty="0" smtClean="0">
                <a:hlinkClick r:id="rId2"/>
              </a:rPr>
              <a:t>http://teddziuba.com/</a:t>
            </a:r>
            <a:endParaRPr lang="en-US" dirty="0" smtClean="0"/>
          </a:p>
          <a:p>
            <a:pPr algn="ctr"/>
            <a:r>
              <a:rPr lang="en-US" dirty="0" smtClean="0"/>
              <a:t>@</a:t>
            </a:r>
            <a:r>
              <a:rPr lang="en-US" dirty="0" err="1" smtClean="0"/>
              <a:t>dozba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59188" y="2362200"/>
            <a:ext cx="46256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Questions &amp; Heckling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3830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Linux Disk Abstraction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4600" y="1371600"/>
            <a:ext cx="40386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514600" y="1371600"/>
            <a:ext cx="4038600" cy="4343400"/>
            <a:chOff x="2514600" y="1371600"/>
            <a:chExt cx="4038600" cy="4343400"/>
          </a:xfrm>
        </p:grpSpPr>
        <p:sp>
          <p:nvSpPr>
            <p:cNvPr id="2" name="Rectangle 1"/>
            <p:cNvSpPr/>
            <p:nvPr/>
          </p:nvSpPr>
          <p:spPr>
            <a:xfrm>
              <a:off x="2514600" y="1371600"/>
              <a:ext cx="4038600" cy="4343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14600" y="2819400"/>
              <a:ext cx="4038600" cy="1447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514600" y="4267200"/>
              <a:ext cx="4038600" cy="1447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886200" y="1600200"/>
            <a:ext cx="1298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Volume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73083" y="2209800"/>
            <a:ext cx="1813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mnt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/volume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0" y="3134380"/>
            <a:ext cx="1810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File System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3886200" y="3733800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ext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81400" y="4495800"/>
            <a:ext cx="2019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Block Device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3505200" y="5105400"/>
            <a:ext cx="2109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HDD, HW RAID array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42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5884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 happens when you read from a file?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1524000"/>
            <a:ext cx="6939720" cy="92333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 = open(“/home/ted/not_pirated_movie.avi”, “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”)</a:t>
            </a:r>
          </a:p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vi_header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f.read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(56)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f.close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181100" y="3543300"/>
            <a:ext cx="6781800" cy="1066800"/>
            <a:chOff x="1181100" y="3543300"/>
            <a:chExt cx="6781800" cy="1066800"/>
          </a:xfrm>
        </p:grpSpPr>
        <p:grpSp>
          <p:nvGrpSpPr>
            <p:cNvPr id="25" name="Group 24"/>
            <p:cNvGrpSpPr/>
            <p:nvPr/>
          </p:nvGrpSpPr>
          <p:grpSpPr>
            <a:xfrm>
              <a:off x="1181100" y="3543300"/>
              <a:ext cx="6781800" cy="1066800"/>
              <a:chOff x="533400" y="3543300"/>
              <a:chExt cx="6781800" cy="1066800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5334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574031" y="3601135"/>
                  <a:ext cx="756938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u</a:t>
                  </a:r>
                  <a:r>
                    <a:rPr lang="en-US" dirty="0" smtClean="0"/>
                    <a:t>ser</a:t>
                  </a:r>
                </a:p>
                <a:p>
                  <a:pPr algn="ctr"/>
                  <a:r>
                    <a:rPr lang="en-US" dirty="0" smtClean="0"/>
                    <a:t>buffer</a:t>
                  </a:r>
                  <a:endParaRPr lang="en-US" dirty="0"/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22352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4" name="Rectangle 13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89420" y="3601135"/>
                  <a:ext cx="726161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p</a:t>
                  </a:r>
                  <a:r>
                    <a:rPr lang="en-US" dirty="0" smtClean="0"/>
                    <a:t>age</a:t>
                  </a:r>
                </a:p>
                <a:p>
                  <a:pPr algn="ctr"/>
                  <a:r>
                    <a:rPr lang="en-US" dirty="0" smtClean="0"/>
                    <a:t>cache</a:t>
                  </a:r>
                  <a:endParaRPr lang="en-US" dirty="0"/>
                </a:p>
              </p:txBody>
            </p:sp>
          </p:grpSp>
          <p:grpSp>
            <p:nvGrpSpPr>
              <p:cNvPr id="19" name="Group 18"/>
              <p:cNvGrpSpPr/>
              <p:nvPr/>
            </p:nvGrpSpPr>
            <p:grpSpPr>
              <a:xfrm>
                <a:off x="3937000" y="3619500"/>
                <a:ext cx="1447800" cy="914400"/>
                <a:chOff x="533400" y="3429000"/>
                <a:chExt cx="1447800" cy="914400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533400" y="3429000"/>
                  <a:ext cx="1447800" cy="9144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707983" y="3563035"/>
                  <a:ext cx="109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Disk</a:t>
                  </a:r>
                </a:p>
                <a:p>
                  <a:pPr algn="ctr"/>
                  <a:r>
                    <a:rPr lang="en-US" dirty="0" smtClean="0"/>
                    <a:t>controller</a:t>
                  </a:r>
                  <a:endParaRPr lang="en-US" dirty="0"/>
                </a:p>
              </p:txBody>
            </p:sp>
          </p:grpSp>
          <p:grpSp>
            <p:nvGrpSpPr>
              <p:cNvPr id="24" name="Group 23"/>
              <p:cNvGrpSpPr/>
              <p:nvPr/>
            </p:nvGrpSpPr>
            <p:grpSpPr>
              <a:xfrm>
                <a:off x="6248400" y="3543300"/>
                <a:ext cx="1066800" cy="1066800"/>
                <a:chOff x="6248400" y="3733800"/>
                <a:chExt cx="1066800" cy="1066800"/>
              </a:xfrm>
            </p:grpSpPr>
            <p:sp>
              <p:nvSpPr>
                <p:cNvPr id="22" name="Oval 21"/>
                <p:cNvSpPr/>
                <p:nvPr/>
              </p:nvSpPr>
              <p:spPr>
                <a:xfrm>
                  <a:off x="6248400" y="3733800"/>
                  <a:ext cx="1066800" cy="1066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376016" y="4082534"/>
                  <a:ext cx="8115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platter</a:t>
                  </a:r>
                  <a:endParaRPr lang="en-US" dirty="0"/>
                </a:p>
              </p:txBody>
            </p:sp>
          </p:grpSp>
        </p:grpSp>
        <p:cxnSp>
          <p:nvCxnSpPr>
            <p:cNvPr id="29" name="Straight Arrow Connector 28"/>
            <p:cNvCxnSpPr/>
            <p:nvPr/>
          </p:nvCxnSpPr>
          <p:spPr>
            <a:xfrm>
              <a:off x="20574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37338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960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0800000">
              <a:off x="6019801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0800000">
              <a:off x="3733800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>
              <a:off x="2057400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5884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 happens when you read from a file?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37"/>
          <p:cNvGrpSpPr/>
          <p:nvPr/>
        </p:nvGrpSpPr>
        <p:grpSpPr>
          <a:xfrm>
            <a:off x="1181100" y="1790700"/>
            <a:ext cx="6781800" cy="1066800"/>
            <a:chOff x="1181100" y="3543300"/>
            <a:chExt cx="6781800" cy="1066800"/>
          </a:xfrm>
        </p:grpSpPr>
        <p:grpSp>
          <p:nvGrpSpPr>
            <p:cNvPr id="3" name="Group 24"/>
            <p:cNvGrpSpPr/>
            <p:nvPr/>
          </p:nvGrpSpPr>
          <p:grpSpPr>
            <a:xfrm>
              <a:off x="1181100" y="3543300"/>
              <a:ext cx="6781800" cy="1066800"/>
              <a:chOff x="533400" y="3543300"/>
              <a:chExt cx="6781800" cy="1066800"/>
            </a:xfrm>
          </p:grpSpPr>
          <p:grpSp>
            <p:nvGrpSpPr>
              <p:cNvPr id="5" name="Group 11"/>
              <p:cNvGrpSpPr/>
              <p:nvPr/>
            </p:nvGrpSpPr>
            <p:grpSpPr>
              <a:xfrm>
                <a:off x="5334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574031" y="3601135"/>
                  <a:ext cx="756938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u</a:t>
                  </a:r>
                  <a:r>
                    <a:rPr lang="en-US" dirty="0" smtClean="0"/>
                    <a:t>ser</a:t>
                  </a:r>
                </a:p>
                <a:p>
                  <a:pPr algn="ctr"/>
                  <a:r>
                    <a:rPr lang="en-US" dirty="0" smtClean="0"/>
                    <a:t>buffer</a:t>
                  </a:r>
                  <a:endParaRPr lang="en-US" dirty="0"/>
                </a:p>
              </p:txBody>
            </p:sp>
          </p:grpSp>
          <p:grpSp>
            <p:nvGrpSpPr>
              <p:cNvPr id="6" name="Group 12"/>
              <p:cNvGrpSpPr/>
              <p:nvPr/>
            </p:nvGrpSpPr>
            <p:grpSpPr>
              <a:xfrm>
                <a:off x="22352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4" name="Rectangle 13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89420" y="3601135"/>
                  <a:ext cx="726161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p</a:t>
                  </a:r>
                  <a:r>
                    <a:rPr lang="en-US" dirty="0" smtClean="0"/>
                    <a:t>age</a:t>
                  </a:r>
                </a:p>
                <a:p>
                  <a:pPr algn="ctr"/>
                  <a:r>
                    <a:rPr lang="en-US" dirty="0" smtClean="0"/>
                    <a:t>cache</a:t>
                  </a:r>
                  <a:endParaRPr lang="en-US" dirty="0"/>
                </a:p>
              </p:txBody>
            </p:sp>
          </p:grpSp>
          <p:grpSp>
            <p:nvGrpSpPr>
              <p:cNvPr id="8" name="Group 18"/>
              <p:cNvGrpSpPr/>
              <p:nvPr/>
            </p:nvGrpSpPr>
            <p:grpSpPr>
              <a:xfrm>
                <a:off x="3937000" y="3619500"/>
                <a:ext cx="1447800" cy="914400"/>
                <a:chOff x="533400" y="3429000"/>
                <a:chExt cx="1447800" cy="914400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533400" y="3429000"/>
                  <a:ext cx="1447800" cy="914400"/>
                </a:xfrm>
                <a:prstGeom prst="rect">
                  <a:avLst/>
                </a:prstGeom>
                <a:noFill/>
                <a:ln>
                  <a:solidFill>
                    <a:schemeClr val="accent1">
                      <a:shade val="50000"/>
                      <a:alpha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707983" y="3563035"/>
                  <a:ext cx="109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Disk</a:t>
                  </a:r>
                </a:p>
                <a:p>
                  <a:pPr algn="ctr"/>
                  <a:r>
                    <a:rPr lang="en-US" dirty="0" smtClean="0"/>
                    <a:t>controller</a:t>
                  </a:r>
                  <a:endParaRPr lang="en-US" dirty="0"/>
                </a:p>
              </p:txBody>
            </p:sp>
          </p:grpSp>
          <p:grpSp>
            <p:nvGrpSpPr>
              <p:cNvPr id="12" name="Group 23"/>
              <p:cNvGrpSpPr/>
              <p:nvPr/>
            </p:nvGrpSpPr>
            <p:grpSpPr>
              <a:xfrm>
                <a:off x="6248400" y="3543300"/>
                <a:ext cx="1066800" cy="1066800"/>
                <a:chOff x="6248400" y="3733800"/>
                <a:chExt cx="1066800" cy="1066800"/>
              </a:xfrm>
            </p:grpSpPr>
            <p:sp>
              <p:nvSpPr>
                <p:cNvPr id="22" name="Oval 21"/>
                <p:cNvSpPr/>
                <p:nvPr/>
              </p:nvSpPr>
              <p:spPr>
                <a:xfrm>
                  <a:off x="6248400" y="3733800"/>
                  <a:ext cx="1066800" cy="1066800"/>
                </a:xfrm>
                <a:prstGeom prst="ellipse">
                  <a:avLst/>
                </a:prstGeom>
                <a:noFill/>
                <a:ln>
                  <a:solidFill>
                    <a:schemeClr val="accent1">
                      <a:shade val="50000"/>
                      <a:alpha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376016" y="4082534"/>
                  <a:ext cx="8115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platter</a:t>
                  </a:r>
                  <a:endParaRPr lang="en-US" dirty="0"/>
                </a:p>
              </p:txBody>
            </p:sp>
          </p:grpSp>
        </p:grpSp>
        <p:cxnSp>
          <p:nvCxnSpPr>
            <p:cNvPr id="29" name="Straight Arrow Connector 28"/>
            <p:cNvCxnSpPr/>
            <p:nvPr/>
          </p:nvCxnSpPr>
          <p:spPr>
            <a:xfrm>
              <a:off x="20574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37338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960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0800000">
              <a:off x="6019801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0800000">
              <a:off x="3733800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>
              <a:off x="2057400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990600" y="1371600"/>
            <a:ext cx="3048000" cy="1981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106949" y="4038600"/>
            <a:ext cx="693010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Main memory lookup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Latency: 100 nanoseconds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Throughput: 12GB/sec on good hardware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5884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 happens when you read from a file?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37"/>
          <p:cNvGrpSpPr/>
          <p:nvPr/>
        </p:nvGrpSpPr>
        <p:grpSpPr>
          <a:xfrm>
            <a:off x="1181100" y="1790700"/>
            <a:ext cx="6781800" cy="1066800"/>
            <a:chOff x="1181100" y="3543300"/>
            <a:chExt cx="6781800" cy="1066800"/>
          </a:xfrm>
        </p:grpSpPr>
        <p:grpSp>
          <p:nvGrpSpPr>
            <p:cNvPr id="3" name="Group 24"/>
            <p:cNvGrpSpPr/>
            <p:nvPr/>
          </p:nvGrpSpPr>
          <p:grpSpPr>
            <a:xfrm>
              <a:off x="1181100" y="3543300"/>
              <a:ext cx="6781800" cy="1066800"/>
              <a:chOff x="533400" y="3543300"/>
              <a:chExt cx="6781800" cy="1066800"/>
            </a:xfrm>
          </p:grpSpPr>
          <p:grpSp>
            <p:nvGrpSpPr>
              <p:cNvPr id="5" name="Group 11"/>
              <p:cNvGrpSpPr/>
              <p:nvPr/>
            </p:nvGrpSpPr>
            <p:grpSpPr>
              <a:xfrm>
                <a:off x="5334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  <a:ln>
                  <a:solidFill>
                    <a:schemeClr val="accent1">
                      <a:alpha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574031" y="3601135"/>
                  <a:ext cx="756938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u</a:t>
                  </a:r>
                  <a:r>
                    <a:rPr lang="en-US" dirty="0" smtClean="0"/>
                    <a:t>ser</a:t>
                  </a:r>
                </a:p>
                <a:p>
                  <a:pPr algn="ctr"/>
                  <a:r>
                    <a:rPr lang="en-US" dirty="0" smtClean="0"/>
                    <a:t>buffer</a:t>
                  </a:r>
                  <a:endParaRPr lang="en-US" dirty="0"/>
                </a:p>
              </p:txBody>
            </p:sp>
          </p:grpSp>
          <p:grpSp>
            <p:nvGrpSpPr>
              <p:cNvPr id="6" name="Group 12"/>
              <p:cNvGrpSpPr/>
              <p:nvPr/>
            </p:nvGrpSpPr>
            <p:grpSpPr>
              <a:xfrm>
                <a:off x="22352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4" name="Rectangle 13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89420" y="3601135"/>
                  <a:ext cx="726161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p</a:t>
                  </a:r>
                  <a:r>
                    <a:rPr lang="en-US" dirty="0" smtClean="0"/>
                    <a:t>age</a:t>
                  </a:r>
                </a:p>
                <a:p>
                  <a:pPr algn="ctr"/>
                  <a:r>
                    <a:rPr lang="en-US" dirty="0" smtClean="0"/>
                    <a:t>cache</a:t>
                  </a:r>
                  <a:endParaRPr lang="en-US" dirty="0"/>
                </a:p>
              </p:txBody>
            </p:sp>
          </p:grpSp>
          <p:grpSp>
            <p:nvGrpSpPr>
              <p:cNvPr id="7" name="Group 18"/>
              <p:cNvGrpSpPr/>
              <p:nvPr/>
            </p:nvGrpSpPr>
            <p:grpSpPr>
              <a:xfrm>
                <a:off x="3937000" y="3619500"/>
                <a:ext cx="1447800" cy="914400"/>
                <a:chOff x="533400" y="3429000"/>
                <a:chExt cx="1447800" cy="914400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533400" y="3429000"/>
                  <a:ext cx="1447800" cy="914400"/>
                </a:xfrm>
                <a:prstGeom prst="rect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707983" y="3563035"/>
                  <a:ext cx="109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Disk</a:t>
                  </a:r>
                </a:p>
                <a:p>
                  <a:pPr algn="ctr"/>
                  <a:r>
                    <a:rPr lang="en-US" dirty="0" smtClean="0"/>
                    <a:t>controller</a:t>
                  </a:r>
                  <a:endParaRPr lang="en-US" dirty="0"/>
                </a:p>
              </p:txBody>
            </p:sp>
          </p:grpSp>
          <p:grpSp>
            <p:nvGrpSpPr>
              <p:cNvPr id="8" name="Group 23"/>
              <p:cNvGrpSpPr/>
              <p:nvPr/>
            </p:nvGrpSpPr>
            <p:grpSpPr>
              <a:xfrm>
                <a:off x="6248400" y="3543300"/>
                <a:ext cx="1066800" cy="1066800"/>
                <a:chOff x="6248400" y="3733800"/>
                <a:chExt cx="1066800" cy="1066800"/>
              </a:xfrm>
            </p:grpSpPr>
            <p:sp>
              <p:nvSpPr>
                <p:cNvPr id="22" name="Oval 21"/>
                <p:cNvSpPr/>
                <p:nvPr/>
              </p:nvSpPr>
              <p:spPr>
                <a:xfrm>
                  <a:off x="6248400" y="3733800"/>
                  <a:ext cx="1066800" cy="1066800"/>
                </a:xfrm>
                <a:prstGeom prst="ellipse">
                  <a:avLst/>
                </a:prstGeom>
                <a:noFill/>
                <a:ln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376016" y="4082534"/>
                  <a:ext cx="8115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platter</a:t>
                  </a:r>
                  <a:endParaRPr lang="en-US" dirty="0"/>
                </a:p>
              </p:txBody>
            </p:sp>
          </p:grpSp>
        </p:grpSp>
        <p:cxnSp>
          <p:nvCxnSpPr>
            <p:cNvPr id="29" name="Straight Arrow Connector 28"/>
            <p:cNvCxnSpPr/>
            <p:nvPr/>
          </p:nvCxnSpPr>
          <p:spPr>
            <a:xfrm>
              <a:off x="2057400" y="3810000"/>
              <a:ext cx="838200" cy="1588"/>
            </a:xfrm>
            <a:prstGeom prst="straightConnector1">
              <a:avLst/>
            </a:prstGeom>
            <a:ln w="25400">
              <a:solidFill>
                <a:schemeClr val="accent1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3733800" y="3810000"/>
              <a:ext cx="838200" cy="1588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96000" y="3810000"/>
              <a:ext cx="838200" cy="1588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0800000">
              <a:off x="6019801" y="4267200"/>
              <a:ext cx="838200" cy="1588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0800000">
              <a:off x="3733800" y="4267200"/>
              <a:ext cx="838200" cy="1588"/>
            </a:xfrm>
            <a:prstGeom prst="straightConnector1">
              <a:avLst/>
            </a:prstGeom>
            <a:ln w="25400">
              <a:solidFill>
                <a:schemeClr val="accent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>
              <a:off x="2057400" y="4267200"/>
              <a:ext cx="838200" cy="1588"/>
            </a:xfrm>
            <a:prstGeom prst="straightConnector1">
              <a:avLst/>
            </a:prstGeom>
            <a:ln w="25400">
              <a:solidFill>
                <a:schemeClr val="accent1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2743200" y="1371600"/>
            <a:ext cx="5410200" cy="1981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106949" y="4038600"/>
            <a:ext cx="601055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Needs to actuate a physical device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Latency: 10 milliseconds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Throughput: 768 MB/sec on SATA 3</a:t>
            </a:r>
          </a:p>
          <a:p>
            <a:pPr>
              <a:buFont typeface="Arial" pitchFamily="34" charset="0"/>
              <a:buChar char="•"/>
            </a:pPr>
            <a:r>
              <a:rPr lang="en-US" sz="2800" i="1" dirty="0" smtClean="0">
                <a:latin typeface="Arial" pitchFamily="34" charset="0"/>
                <a:cs typeface="Arial" pitchFamily="34" charset="0"/>
              </a:rPr>
              <a:t>(Faster if you have a lot of money)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63570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Sidebar: The Horror of a 10ms Seek Latency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03286" y="1447800"/>
            <a:ext cx="7937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 disk read is 100,000 times slower than a memory read.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736731" y="2209800"/>
            <a:ext cx="182101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100 nanoseconds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2394921" y="3593068"/>
            <a:ext cx="450463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Time it takes you to write a really clever tweet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835315" y="4419600"/>
            <a:ext cx="162384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10 milliseconds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324100" y="5791200"/>
            <a:ext cx="464627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Time it takes to write a novel, working full time</a:t>
            </a:r>
            <a:endParaRPr lang="en-US" dirty="0"/>
          </a:p>
        </p:txBody>
      </p:sp>
      <p:sp>
        <p:nvSpPr>
          <p:cNvPr id="43" name="Down Arrow 42"/>
          <p:cNvSpPr/>
          <p:nvPr/>
        </p:nvSpPr>
        <p:spPr>
          <a:xfrm>
            <a:off x="4380536" y="2667000"/>
            <a:ext cx="5334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Down Arrow 43"/>
          <p:cNvSpPr/>
          <p:nvPr/>
        </p:nvSpPr>
        <p:spPr>
          <a:xfrm>
            <a:off x="4380536" y="4876800"/>
            <a:ext cx="5334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55595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 happens when you write to a file?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8927" y="1524000"/>
            <a:ext cx="6526146" cy="147732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 = open(“/home/ted/nosql_database.csv”, “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wb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”)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(key)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(“,”)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(value)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f.close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37"/>
          <p:cNvGrpSpPr/>
          <p:nvPr/>
        </p:nvGrpSpPr>
        <p:grpSpPr>
          <a:xfrm>
            <a:off x="1181100" y="3543300"/>
            <a:ext cx="6781800" cy="1066800"/>
            <a:chOff x="1181100" y="3543300"/>
            <a:chExt cx="6781800" cy="1066800"/>
          </a:xfrm>
        </p:grpSpPr>
        <p:grpSp>
          <p:nvGrpSpPr>
            <p:cNvPr id="3" name="Group 24"/>
            <p:cNvGrpSpPr/>
            <p:nvPr/>
          </p:nvGrpSpPr>
          <p:grpSpPr>
            <a:xfrm>
              <a:off x="1181100" y="3543300"/>
              <a:ext cx="6781800" cy="1066800"/>
              <a:chOff x="533400" y="3543300"/>
              <a:chExt cx="6781800" cy="1066800"/>
            </a:xfrm>
          </p:grpSpPr>
          <p:grpSp>
            <p:nvGrpSpPr>
              <p:cNvPr id="5" name="Group 11"/>
              <p:cNvGrpSpPr/>
              <p:nvPr/>
            </p:nvGrpSpPr>
            <p:grpSpPr>
              <a:xfrm>
                <a:off x="5334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574031" y="3601135"/>
                  <a:ext cx="756938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u</a:t>
                  </a:r>
                  <a:r>
                    <a:rPr lang="en-US" dirty="0" smtClean="0"/>
                    <a:t>ser</a:t>
                  </a:r>
                </a:p>
                <a:p>
                  <a:pPr algn="ctr"/>
                  <a:r>
                    <a:rPr lang="en-US" dirty="0" smtClean="0"/>
                    <a:t>buffer</a:t>
                  </a:r>
                  <a:endParaRPr lang="en-US" dirty="0"/>
                </a:p>
              </p:txBody>
            </p:sp>
          </p:grpSp>
          <p:grpSp>
            <p:nvGrpSpPr>
              <p:cNvPr id="6" name="Group 12"/>
              <p:cNvGrpSpPr/>
              <p:nvPr/>
            </p:nvGrpSpPr>
            <p:grpSpPr>
              <a:xfrm>
                <a:off x="22352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4" name="Rectangle 13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89420" y="3601135"/>
                  <a:ext cx="726161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p</a:t>
                  </a:r>
                  <a:r>
                    <a:rPr lang="en-US" dirty="0" smtClean="0"/>
                    <a:t>age</a:t>
                  </a:r>
                </a:p>
                <a:p>
                  <a:pPr algn="ctr"/>
                  <a:r>
                    <a:rPr lang="en-US" dirty="0" smtClean="0"/>
                    <a:t>cache</a:t>
                  </a:r>
                  <a:endParaRPr lang="en-US" dirty="0"/>
                </a:p>
              </p:txBody>
            </p:sp>
          </p:grpSp>
          <p:grpSp>
            <p:nvGrpSpPr>
              <p:cNvPr id="8" name="Group 18"/>
              <p:cNvGrpSpPr/>
              <p:nvPr/>
            </p:nvGrpSpPr>
            <p:grpSpPr>
              <a:xfrm>
                <a:off x="3937000" y="3619500"/>
                <a:ext cx="1447800" cy="914400"/>
                <a:chOff x="533400" y="3429000"/>
                <a:chExt cx="1447800" cy="914400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533400" y="3429000"/>
                  <a:ext cx="1447800" cy="9144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707983" y="3563035"/>
                  <a:ext cx="109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Disk</a:t>
                  </a:r>
                </a:p>
                <a:p>
                  <a:pPr algn="ctr"/>
                  <a:r>
                    <a:rPr lang="en-US" dirty="0" smtClean="0"/>
                    <a:t>controller</a:t>
                  </a:r>
                  <a:endParaRPr lang="en-US" dirty="0"/>
                </a:p>
              </p:txBody>
            </p:sp>
          </p:grpSp>
          <p:grpSp>
            <p:nvGrpSpPr>
              <p:cNvPr id="12" name="Group 23"/>
              <p:cNvGrpSpPr/>
              <p:nvPr/>
            </p:nvGrpSpPr>
            <p:grpSpPr>
              <a:xfrm>
                <a:off x="6248400" y="3543300"/>
                <a:ext cx="1066800" cy="1066800"/>
                <a:chOff x="6248400" y="3733800"/>
                <a:chExt cx="1066800" cy="1066800"/>
              </a:xfrm>
            </p:grpSpPr>
            <p:sp>
              <p:nvSpPr>
                <p:cNvPr id="22" name="Oval 21"/>
                <p:cNvSpPr/>
                <p:nvPr/>
              </p:nvSpPr>
              <p:spPr>
                <a:xfrm>
                  <a:off x="6248400" y="3733800"/>
                  <a:ext cx="1066800" cy="106680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376016" y="4082534"/>
                  <a:ext cx="8115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platter</a:t>
                  </a:r>
                  <a:endParaRPr lang="en-US" dirty="0"/>
                </a:p>
              </p:txBody>
            </p:sp>
          </p:grpSp>
        </p:grpSp>
        <p:cxnSp>
          <p:nvCxnSpPr>
            <p:cNvPr id="29" name="Straight Arrow Connector 28"/>
            <p:cNvCxnSpPr/>
            <p:nvPr/>
          </p:nvCxnSpPr>
          <p:spPr>
            <a:xfrm>
              <a:off x="20574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37338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960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0800000">
              <a:off x="6019801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0800000">
              <a:off x="3733800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>
              <a:off x="2057400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6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304800"/>
            <a:ext cx="55595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 happens when you write to a file?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8927" y="1524000"/>
            <a:ext cx="6526146" cy="147732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 = open(“/home/ted/nosql_database.csv”, “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wb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”)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(key)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(“,”)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f.write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(value)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f.close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37"/>
          <p:cNvGrpSpPr/>
          <p:nvPr/>
        </p:nvGrpSpPr>
        <p:grpSpPr>
          <a:xfrm>
            <a:off x="1181100" y="3543300"/>
            <a:ext cx="6781800" cy="1066800"/>
            <a:chOff x="1181100" y="3543300"/>
            <a:chExt cx="6781800" cy="1066800"/>
          </a:xfrm>
        </p:grpSpPr>
        <p:grpSp>
          <p:nvGrpSpPr>
            <p:cNvPr id="3" name="Group 24"/>
            <p:cNvGrpSpPr/>
            <p:nvPr/>
          </p:nvGrpSpPr>
          <p:grpSpPr>
            <a:xfrm>
              <a:off x="1181100" y="3543300"/>
              <a:ext cx="6781800" cy="1066800"/>
              <a:chOff x="533400" y="3543300"/>
              <a:chExt cx="6781800" cy="1066800"/>
            </a:xfrm>
          </p:grpSpPr>
          <p:grpSp>
            <p:nvGrpSpPr>
              <p:cNvPr id="5" name="Group 11"/>
              <p:cNvGrpSpPr/>
              <p:nvPr/>
            </p:nvGrpSpPr>
            <p:grpSpPr>
              <a:xfrm>
                <a:off x="5334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0" name="Rectangle 9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574031" y="3601135"/>
                  <a:ext cx="756938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u</a:t>
                  </a:r>
                  <a:r>
                    <a:rPr lang="en-US" dirty="0" smtClean="0"/>
                    <a:t>ser</a:t>
                  </a:r>
                </a:p>
                <a:p>
                  <a:pPr algn="ctr"/>
                  <a:r>
                    <a:rPr lang="en-US" dirty="0" smtClean="0"/>
                    <a:t>buffer</a:t>
                  </a:r>
                  <a:endParaRPr lang="en-US" dirty="0"/>
                </a:p>
              </p:txBody>
            </p:sp>
          </p:grpSp>
          <p:grpSp>
            <p:nvGrpSpPr>
              <p:cNvPr id="6" name="Group 12"/>
              <p:cNvGrpSpPr/>
              <p:nvPr/>
            </p:nvGrpSpPr>
            <p:grpSpPr>
              <a:xfrm>
                <a:off x="2235200" y="3581400"/>
                <a:ext cx="838200" cy="990600"/>
                <a:chOff x="533400" y="3429000"/>
                <a:chExt cx="838200" cy="990600"/>
              </a:xfrm>
            </p:grpSpPr>
            <p:sp>
              <p:nvSpPr>
                <p:cNvPr id="14" name="Rectangle 13"/>
                <p:cNvSpPr/>
                <p:nvPr/>
              </p:nvSpPr>
              <p:spPr>
                <a:xfrm>
                  <a:off x="533400" y="3429000"/>
                  <a:ext cx="838200" cy="990600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89420" y="3601135"/>
                  <a:ext cx="726161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p</a:t>
                  </a:r>
                  <a:r>
                    <a:rPr lang="en-US" dirty="0" smtClean="0"/>
                    <a:t>age</a:t>
                  </a:r>
                </a:p>
                <a:p>
                  <a:pPr algn="ctr"/>
                  <a:r>
                    <a:rPr lang="en-US" dirty="0" smtClean="0"/>
                    <a:t>cache</a:t>
                  </a:r>
                  <a:endParaRPr lang="en-US" dirty="0"/>
                </a:p>
              </p:txBody>
            </p:sp>
          </p:grpSp>
          <p:grpSp>
            <p:nvGrpSpPr>
              <p:cNvPr id="8" name="Group 18"/>
              <p:cNvGrpSpPr/>
              <p:nvPr/>
            </p:nvGrpSpPr>
            <p:grpSpPr>
              <a:xfrm>
                <a:off x="3937000" y="3619500"/>
                <a:ext cx="1447800" cy="914400"/>
                <a:chOff x="533400" y="3429000"/>
                <a:chExt cx="1447800" cy="914400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533400" y="3429000"/>
                  <a:ext cx="1447800" cy="914400"/>
                </a:xfrm>
                <a:prstGeom prst="rect">
                  <a:avLst/>
                </a:prstGeom>
                <a:noFill/>
                <a:ln>
                  <a:solidFill>
                    <a:schemeClr val="accent1">
                      <a:alpha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707983" y="3563035"/>
                  <a:ext cx="1098634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Disk</a:t>
                  </a:r>
                </a:p>
                <a:p>
                  <a:pPr algn="ctr"/>
                  <a:r>
                    <a:rPr lang="en-US" dirty="0" smtClean="0"/>
                    <a:t>controller</a:t>
                  </a:r>
                  <a:endParaRPr lang="en-US" dirty="0"/>
                </a:p>
              </p:txBody>
            </p:sp>
          </p:grpSp>
          <p:grpSp>
            <p:nvGrpSpPr>
              <p:cNvPr id="12" name="Group 23"/>
              <p:cNvGrpSpPr/>
              <p:nvPr/>
            </p:nvGrpSpPr>
            <p:grpSpPr>
              <a:xfrm>
                <a:off x="6248400" y="3543300"/>
                <a:ext cx="1066800" cy="1066800"/>
                <a:chOff x="6248400" y="3733800"/>
                <a:chExt cx="1066800" cy="1066800"/>
              </a:xfrm>
            </p:grpSpPr>
            <p:sp>
              <p:nvSpPr>
                <p:cNvPr id="22" name="Oval 21"/>
                <p:cNvSpPr/>
                <p:nvPr/>
              </p:nvSpPr>
              <p:spPr>
                <a:xfrm>
                  <a:off x="6248400" y="3733800"/>
                  <a:ext cx="1066800" cy="1066800"/>
                </a:xfrm>
                <a:prstGeom prst="ellipse">
                  <a:avLst/>
                </a:prstGeom>
                <a:noFill/>
                <a:ln>
                  <a:solidFill>
                    <a:schemeClr val="accent1">
                      <a:alpha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TextBox 22"/>
                <p:cNvSpPr txBox="1"/>
                <p:nvPr/>
              </p:nvSpPr>
              <p:spPr>
                <a:xfrm>
                  <a:off x="6376016" y="4082534"/>
                  <a:ext cx="81156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platter</a:t>
                  </a:r>
                  <a:endParaRPr lang="en-US" dirty="0"/>
                </a:p>
              </p:txBody>
            </p:sp>
          </p:grpSp>
        </p:grpSp>
        <p:cxnSp>
          <p:nvCxnSpPr>
            <p:cNvPr id="29" name="Straight Arrow Connector 28"/>
            <p:cNvCxnSpPr/>
            <p:nvPr/>
          </p:nvCxnSpPr>
          <p:spPr>
            <a:xfrm>
              <a:off x="2057400" y="38100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3733800" y="3810000"/>
              <a:ext cx="838200" cy="1588"/>
            </a:xfrm>
            <a:prstGeom prst="straightConnector1">
              <a:avLst/>
            </a:prstGeom>
            <a:ln w="25400">
              <a:solidFill>
                <a:schemeClr val="accent1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96000" y="3810000"/>
              <a:ext cx="838200" cy="1588"/>
            </a:xfrm>
            <a:prstGeom prst="straightConnector1">
              <a:avLst/>
            </a:prstGeom>
            <a:ln w="25400">
              <a:solidFill>
                <a:schemeClr val="accent1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0800000">
              <a:off x="6019801" y="4267200"/>
              <a:ext cx="838200" cy="1588"/>
            </a:xfrm>
            <a:prstGeom prst="straightConnector1">
              <a:avLst/>
            </a:prstGeom>
            <a:ln w="25400">
              <a:solidFill>
                <a:schemeClr val="accent1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0800000">
              <a:off x="3733800" y="4267200"/>
              <a:ext cx="838200" cy="1588"/>
            </a:xfrm>
            <a:prstGeom prst="straightConnector1">
              <a:avLst/>
            </a:prstGeom>
            <a:ln w="25400">
              <a:solidFill>
                <a:schemeClr val="accent1">
                  <a:alpha val="25000"/>
                </a:schemeClr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rot="10800000">
              <a:off x="2057400" y="4267200"/>
              <a:ext cx="838200" cy="1588"/>
            </a:xfrm>
            <a:prstGeom prst="straightConnector1">
              <a:avLst/>
            </a:prstGeom>
            <a:ln w="25400">
              <a:solidFill>
                <a:schemeClr val="tx2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4038600" y="3200400"/>
            <a:ext cx="4267200" cy="1905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334000" y="5830669"/>
            <a:ext cx="224920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You</a:t>
            </a:r>
            <a:r>
              <a:rPr lang="en-US" dirty="0" smtClean="0"/>
              <a:t> need to make this</a:t>
            </a:r>
          </a:p>
          <a:p>
            <a:pPr algn="ctr"/>
            <a:r>
              <a:rPr lang="en-US" dirty="0" smtClean="0"/>
              <a:t>part happen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57200" y="5830669"/>
            <a:ext cx="329878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Mark the page dirty,</a:t>
            </a:r>
          </a:p>
          <a:p>
            <a:pPr algn="ctr"/>
            <a:r>
              <a:rPr lang="en-US" dirty="0" smtClean="0"/>
              <a:t>call it a day and go have a smoke.</a:t>
            </a:r>
            <a:endParaRPr lang="en-US" dirty="0"/>
          </a:p>
        </p:txBody>
      </p:sp>
      <p:cxnSp>
        <p:nvCxnSpPr>
          <p:cNvPr id="30" name="Elbow Connector 29"/>
          <p:cNvCxnSpPr>
            <a:stCxn id="27" idx="0"/>
            <a:endCxn id="14" idx="2"/>
          </p:cNvCxnSpPr>
          <p:nvPr/>
        </p:nvCxnSpPr>
        <p:spPr>
          <a:xfrm rot="5400000" flipH="1" flipV="1">
            <a:off x="2074963" y="4603632"/>
            <a:ext cx="1258669" cy="1195406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26" idx="0"/>
            <a:endCxn id="25" idx="2"/>
          </p:cNvCxnSpPr>
          <p:nvPr/>
        </p:nvCxnSpPr>
        <p:spPr>
          <a:xfrm rot="16200000" flipV="1">
            <a:off x="5952768" y="5324833"/>
            <a:ext cx="725269" cy="286403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1251</Words>
  <Application>Microsoft Office PowerPoint</Application>
  <PresentationFormat>On-screen Show (4:3)</PresentationFormat>
  <Paragraphs>268</Paragraphs>
  <Slides>26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Ted Dziuba</cp:lastModifiedBy>
  <cp:revision>64</cp:revision>
  <dcterms:created xsi:type="dcterms:W3CDTF">2011-06-29T03:35:04Z</dcterms:created>
  <dcterms:modified xsi:type="dcterms:W3CDTF">2011-07-25T19:53:45Z</dcterms:modified>
</cp:coreProperties>
</file>